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9" r:id="rId4"/>
    <p:sldId id="308" r:id="rId5"/>
    <p:sldId id="271" r:id="rId6"/>
    <p:sldId id="272" r:id="rId7"/>
    <p:sldId id="300" r:id="rId8"/>
    <p:sldId id="309" r:id="rId9"/>
    <p:sldId id="273" r:id="rId10"/>
    <p:sldId id="310" r:id="rId11"/>
    <p:sldId id="279" r:id="rId12"/>
    <p:sldId id="280" r:id="rId13"/>
    <p:sldId id="277" r:id="rId14"/>
    <p:sldId id="258" r:id="rId15"/>
    <p:sldId id="282" r:id="rId16"/>
    <p:sldId id="270" r:id="rId17"/>
    <p:sldId id="311" r:id="rId18"/>
    <p:sldId id="288" r:id="rId19"/>
    <p:sldId id="287" r:id="rId20"/>
    <p:sldId id="295" r:id="rId21"/>
    <p:sldId id="296" r:id="rId22"/>
    <p:sldId id="297" r:id="rId23"/>
    <p:sldId id="298" r:id="rId24"/>
    <p:sldId id="312" r:id="rId25"/>
    <p:sldId id="265" r:id="rId26"/>
    <p:sldId id="313" r:id="rId27"/>
    <p:sldId id="267" r:id="rId28"/>
    <p:sldId id="304" r:id="rId29"/>
    <p:sldId id="305" r:id="rId30"/>
    <p:sldId id="284" r:id="rId31"/>
    <p:sldId id="285" r:id="rId32"/>
    <p:sldId id="314" r:id="rId33"/>
    <p:sldId id="269" r:id="rId34"/>
    <p:sldId id="291" r:id="rId35"/>
    <p:sldId id="292" r:id="rId36"/>
    <p:sldId id="293" r:id="rId37"/>
    <p:sldId id="289" r:id="rId38"/>
    <p:sldId id="290" r:id="rId39"/>
    <p:sldId id="307" r:id="rId40"/>
    <p:sldId id="302" r:id="rId41"/>
    <p:sldId id="301" r:id="rId42"/>
    <p:sldId id="303" r:id="rId4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26" autoAdjust="0"/>
    <p:restoredTop sz="94660"/>
  </p:normalViewPr>
  <p:slideViewPr>
    <p:cSldViewPr snapToGrid="0">
      <p:cViewPr varScale="1">
        <p:scale>
          <a:sx n="103" d="100"/>
          <a:sy n="103" d="100"/>
        </p:scale>
        <p:origin x="180"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228913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426390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134266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223282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299701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3742077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52952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86675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60980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387932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360B255E-1919-4C44-82B6-9F4E61AC3D92}" type="datetimeFigureOut">
              <a:rPr lang="he-IL" smtClean="0"/>
              <a:t>כ"ג/אדר/תשפ"א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6174B105-E062-4908-BF11-96CFD28EE597}" type="slidenum">
              <a:rPr lang="he-IL" smtClean="0"/>
              <a:t>‹#›</a:t>
            </a:fld>
            <a:endParaRPr lang="he-IL"/>
          </a:p>
        </p:txBody>
      </p:sp>
    </p:spTree>
    <p:extLst>
      <p:ext uri="{BB962C8B-B14F-4D97-AF65-F5344CB8AC3E}">
        <p14:creationId xmlns:p14="http://schemas.microsoft.com/office/powerpoint/2010/main" val="276653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60B255E-1919-4C44-82B6-9F4E61AC3D92}" type="datetimeFigureOut">
              <a:rPr lang="he-IL" smtClean="0"/>
              <a:t>כ"ג/אדר/תשפ"א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174B105-E062-4908-BF11-96CFD28EE597}" type="slidenum">
              <a:rPr lang="he-IL" smtClean="0"/>
              <a:t>‹#›</a:t>
            </a:fld>
            <a:endParaRPr lang="he-IL"/>
          </a:p>
        </p:txBody>
      </p:sp>
    </p:spTree>
    <p:extLst>
      <p:ext uri="{BB962C8B-B14F-4D97-AF65-F5344CB8AC3E}">
        <p14:creationId xmlns:p14="http://schemas.microsoft.com/office/powerpoint/2010/main" val="4136021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343" y="2324098"/>
            <a:ext cx="5099314" cy="2209804"/>
          </a:xfrm>
          <a:prstGeom prst="rect">
            <a:avLst/>
          </a:prstGeom>
        </p:spPr>
      </p:pic>
    </p:spTree>
    <p:extLst>
      <p:ext uri="{BB962C8B-B14F-4D97-AF65-F5344CB8AC3E}">
        <p14:creationId xmlns:p14="http://schemas.microsoft.com/office/powerpoint/2010/main" val="2487100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פעול ולוגיסטיקה - Ci - מידע שיווק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0950"/>
            <a:ext cx="12101804"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0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8919556" y="0"/>
            <a:ext cx="3272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p:cNvPicPr>
            <a:picLocks noChangeAspect="1"/>
          </p:cNvPicPr>
          <p:nvPr/>
        </p:nvPicPr>
        <p:blipFill rotWithShape="1">
          <a:blip r:embed="rId2"/>
          <a:srcRect l="5443" t="21190" r="22765" b="4892"/>
          <a:stretch/>
        </p:blipFill>
        <p:spPr>
          <a:xfrm>
            <a:off x="-709681" y="-673769"/>
            <a:ext cx="13129146" cy="7603957"/>
          </a:xfrm>
          <a:prstGeom prst="rect">
            <a:avLst/>
          </a:prstGeom>
        </p:spPr>
      </p:pic>
      <p:sp>
        <p:nvSpPr>
          <p:cNvPr id="5" name="צורה חופשית 4"/>
          <p:cNvSpPr/>
          <p:nvPr/>
        </p:nvSpPr>
        <p:spPr>
          <a:xfrm>
            <a:off x="5827207" y="87086"/>
            <a:ext cx="2098765" cy="6514011"/>
          </a:xfrm>
          <a:custGeom>
            <a:avLst/>
            <a:gdLst>
              <a:gd name="connsiteX0" fmla="*/ 574765 w 2098765"/>
              <a:gd name="connsiteY0" fmla="*/ 0 h 6514011"/>
              <a:gd name="connsiteX1" fmla="*/ 1210491 w 2098765"/>
              <a:gd name="connsiteY1" fmla="*/ 444137 h 6514011"/>
              <a:gd name="connsiteX2" fmla="*/ 1628502 w 2098765"/>
              <a:gd name="connsiteY2" fmla="*/ 879565 h 6514011"/>
              <a:gd name="connsiteX3" fmla="*/ 1767840 w 2098765"/>
              <a:gd name="connsiteY3" fmla="*/ 1123405 h 6514011"/>
              <a:gd name="connsiteX4" fmla="*/ 1924594 w 2098765"/>
              <a:gd name="connsiteY4" fmla="*/ 1445623 h 6514011"/>
              <a:gd name="connsiteX5" fmla="*/ 2037805 w 2098765"/>
              <a:gd name="connsiteY5" fmla="*/ 1837508 h 6514011"/>
              <a:gd name="connsiteX6" fmla="*/ 2029097 w 2098765"/>
              <a:gd name="connsiteY6" fmla="*/ 2534194 h 6514011"/>
              <a:gd name="connsiteX7" fmla="*/ 2037805 w 2098765"/>
              <a:gd name="connsiteY7" fmla="*/ 3013165 h 6514011"/>
              <a:gd name="connsiteX8" fmla="*/ 2002971 w 2098765"/>
              <a:gd name="connsiteY8" fmla="*/ 3274423 h 6514011"/>
              <a:gd name="connsiteX9" fmla="*/ 2098765 w 2098765"/>
              <a:gd name="connsiteY9" fmla="*/ 4310743 h 6514011"/>
              <a:gd name="connsiteX10" fmla="*/ 2072640 w 2098765"/>
              <a:gd name="connsiteY10" fmla="*/ 5059680 h 6514011"/>
              <a:gd name="connsiteX11" fmla="*/ 1985554 w 2098765"/>
              <a:gd name="connsiteY11" fmla="*/ 5442857 h 6514011"/>
              <a:gd name="connsiteX12" fmla="*/ 1933302 w 2098765"/>
              <a:gd name="connsiteY12" fmla="*/ 5982788 h 6514011"/>
              <a:gd name="connsiteX13" fmla="*/ 1854925 w 2098765"/>
              <a:gd name="connsiteY13" fmla="*/ 6287588 h 6514011"/>
              <a:gd name="connsiteX14" fmla="*/ 1741714 w 2098765"/>
              <a:gd name="connsiteY14" fmla="*/ 6426925 h 6514011"/>
              <a:gd name="connsiteX15" fmla="*/ 1436914 w 2098765"/>
              <a:gd name="connsiteY15" fmla="*/ 6514011 h 6514011"/>
              <a:gd name="connsiteX16" fmla="*/ 1123405 w 2098765"/>
              <a:gd name="connsiteY16" fmla="*/ 6383383 h 6514011"/>
              <a:gd name="connsiteX17" fmla="*/ 931817 w 2098765"/>
              <a:gd name="connsiteY17" fmla="*/ 6096000 h 6514011"/>
              <a:gd name="connsiteX18" fmla="*/ 714102 w 2098765"/>
              <a:gd name="connsiteY18" fmla="*/ 5660571 h 6514011"/>
              <a:gd name="connsiteX19" fmla="*/ 539931 w 2098765"/>
              <a:gd name="connsiteY19" fmla="*/ 5199017 h 6514011"/>
              <a:gd name="connsiteX20" fmla="*/ 287382 w 2098765"/>
              <a:gd name="connsiteY20" fmla="*/ 4476205 h 6514011"/>
              <a:gd name="connsiteX21" fmla="*/ 113211 w 2098765"/>
              <a:gd name="connsiteY21" fmla="*/ 4136571 h 6514011"/>
              <a:gd name="connsiteX22" fmla="*/ 52251 w 2098765"/>
              <a:gd name="connsiteY22" fmla="*/ 3788228 h 6514011"/>
              <a:gd name="connsiteX23" fmla="*/ 52251 w 2098765"/>
              <a:gd name="connsiteY23" fmla="*/ 3579223 h 6514011"/>
              <a:gd name="connsiteX24" fmla="*/ 26125 w 2098765"/>
              <a:gd name="connsiteY24" fmla="*/ 3344091 h 6514011"/>
              <a:gd name="connsiteX25" fmla="*/ 121920 w 2098765"/>
              <a:gd name="connsiteY25" fmla="*/ 3161211 h 6514011"/>
              <a:gd name="connsiteX26" fmla="*/ 165462 w 2098765"/>
              <a:gd name="connsiteY26" fmla="*/ 3074125 h 6514011"/>
              <a:gd name="connsiteX27" fmla="*/ 0 w 2098765"/>
              <a:gd name="connsiteY27" fmla="*/ 2682240 h 6514011"/>
              <a:gd name="connsiteX28" fmla="*/ 235131 w 2098765"/>
              <a:gd name="connsiteY28" fmla="*/ 2508068 h 6514011"/>
              <a:gd name="connsiteX29" fmla="*/ 452845 w 2098765"/>
              <a:gd name="connsiteY29" fmla="*/ 2264228 h 6514011"/>
              <a:gd name="connsiteX30" fmla="*/ 470262 w 2098765"/>
              <a:gd name="connsiteY30" fmla="*/ 2046514 h 6514011"/>
              <a:gd name="connsiteX31" fmla="*/ 478971 w 2098765"/>
              <a:gd name="connsiteY31" fmla="*/ 1968137 h 6514011"/>
              <a:gd name="connsiteX32" fmla="*/ 670560 w 2098765"/>
              <a:gd name="connsiteY32" fmla="*/ 1889760 h 6514011"/>
              <a:gd name="connsiteX33" fmla="*/ 836022 w 2098765"/>
              <a:gd name="connsiteY33" fmla="*/ 1611085 h 6514011"/>
              <a:gd name="connsiteX34" fmla="*/ 923108 w 2098765"/>
              <a:gd name="connsiteY34" fmla="*/ 1201783 h 6514011"/>
              <a:gd name="connsiteX35" fmla="*/ 940525 w 2098765"/>
              <a:gd name="connsiteY35" fmla="*/ 740228 h 6514011"/>
              <a:gd name="connsiteX36" fmla="*/ 836022 w 2098765"/>
              <a:gd name="connsiteY36" fmla="*/ 339634 h 6514011"/>
              <a:gd name="connsiteX37" fmla="*/ 574765 w 2098765"/>
              <a:gd name="connsiteY37" fmla="*/ 0 h 65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98765" h="6514011">
                <a:moveTo>
                  <a:pt x="574765" y="0"/>
                </a:moveTo>
                <a:lnTo>
                  <a:pt x="1210491" y="444137"/>
                </a:lnTo>
                <a:lnTo>
                  <a:pt x="1628502" y="879565"/>
                </a:lnTo>
                <a:lnTo>
                  <a:pt x="1767840" y="1123405"/>
                </a:lnTo>
                <a:lnTo>
                  <a:pt x="1924594" y="1445623"/>
                </a:lnTo>
                <a:lnTo>
                  <a:pt x="2037805" y="1837508"/>
                </a:lnTo>
                <a:lnTo>
                  <a:pt x="2029097" y="2534194"/>
                </a:lnTo>
                <a:lnTo>
                  <a:pt x="2037805" y="3013165"/>
                </a:lnTo>
                <a:lnTo>
                  <a:pt x="2002971" y="3274423"/>
                </a:lnTo>
                <a:lnTo>
                  <a:pt x="2098765" y="4310743"/>
                </a:lnTo>
                <a:lnTo>
                  <a:pt x="2072640" y="5059680"/>
                </a:lnTo>
                <a:lnTo>
                  <a:pt x="1985554" y="5442857"/>
                </a:lnTo>
                <a:lnTo>
                  <a:pt x="1933302" y="5982788"/>
                </a:lnTo>
                <a:lnTo>
                  <a:pt x="1854925" y="6287588"/>
                </a:lnTo>
                <a:lnTo>
                  <a:pt x="1741714" y="6426925"/>
                </a:lnTo>
                <a:lnTo>
                  <a:pt x="1436914" y="6514011"/>
                </a:lnTo>
                <a:lnTo>
                  <a:pt x="1123405" y="6383383"/>
                </a:lnTo>
                <a:lnTo>
                  <a:pt x="931817" y="6096000"/>
                </a:lnTo>
                <a:lnTo>
                  <a:pt x="714102" y="5660571"/>
                </a:lnTo>
                <a:lnTo>
                  <a:pt x="539931" y="5199017"/>
                </a:lnTo>
                <a:lnTo>
                  <a:pt x="287382" y="4476205"/>
                </a:lnTo>
                <a:lnTo>
                  <a:pt x="113211" y="4136571"/>
                </a:lnTo>
                <a:lnTo>
                  <a:pt x="52251" y="3788228"/>
                </a:lnTo>
                <a:lnTo>
                  <a:pt x="52251" y="3579223"/>
                </a:lnTo>
                <a:lnTo>
                  <a:pt x="26125" y="3344091"/>
                </a:lnTo>
                <a:lnTo>
                  <a:pt x="121920" y="3161211"/>
                </a:lnTo>
                <a:lnTo>
                  <a:pt x="165462" y="3074125"/>
                </a:lnTo>
                <a:lnTo>
                  <a:pt x="0" y="2682240"/>
                </a:lnTo>
                <a:lnTo>
                  <a:pt x="235131" y="2508068"/>
                </a:lnTo>
                <a:lnTo>
                  <a:pt x="452845" y="2264228"/>
                </a:lnTo>
                <a:lnTo>
                  <a:pt x="470262" y="2046514"/>
                </a:lnTo>
                <a:lnTo>
                  <a:pt x="478971" y="1968137"/>
                </a:lnTo>
                <a:lnTo>
                  <a:pt x="670560" y="1889760"/>
                </a:lnTo>
                <a:lnTo>
                  <a:pt x="836022" y="1611085"/>
                </a:lnTo>
                <a:lnTo>
                  <a:pt x="923108" y="1201783"/>
                </a:lnTo>
                <a:lnTo>
                  <a:pt x="940525" y="740228"/>
                </a:lnTo>
                <a:lnTo>
                  <a:pt x="836022" y="339634"/>
                </a:lnTo>
                <a:lnTo>
                  <a:pt x="574765" y="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8919556" y="99752"/>
            <a:ext cx="3120043" cy="3312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תרת 1"/>
          <p:cNvSpPr txBox="1">
            <a:spLocks/>
          </p:cNvSpPr>
          <p:nvPr/>
        </p:nvSpPr>
        <p:spPr>
          <a:xfrm>
            <a:off x="8987731" y="171945"/>
            <a:ext cx="2967644" cy="130201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smtClean="0">
                <a:latin typeface="Calibri" panose="020F0502020204030204" pitchFamily="34" charset="0"/>
                <a:cs typeface="Calibri" panose="020F0502020204030204" pitchFamily="34" charset="0"/>
              </a:rPr>
              <a:t>העברה של שלב ג' לידי העירייה</a:t>
            </a:r>
          </a:p>
        </p:txBody>
      </p:sp>
      <p:sp>
        <p:nvSpPr>
          <p:cNvPr id="14" name="TextBox 13"/>
          <p:cNvSpPr txBox="1"/>
          <p:nvPr/>
        </p:nvSpPr>
        <p:spPr>
          <a:xfrm>
            <a:off x="9236420" y="1900992"/>
            <a:ext cx="2470266" cy="1015663"/>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שלב ג שעד כה הנוהל על ידי משרד השיכון עובר כעת לידי העירייה. אנחנו מעוניינים לדעת מה עבר עד כה לידי העירייה ומה </a:t>
            </a:r>
            <a:r>
              <a:rPr lang="he-IL" sz="1200" dirty="0" err="1" smtClean="0">
                <a:latin typeface="Calibri" panose="020F0502020204030204" pitchFamily="34" charset="0"/>
                <a:cs typeface="Calibri" panose="020F0502020204030204" pitchFamily="34" charset="0"/>
              </a:rPr>
              <a:t>הלו"ז</a:t>
            </a:r>
            <a:r>
              <a:rPr lang="he-IL" sz="1200" dirty="0" smtClean="0">
                <a:latin typeface="Calibri" panose="020F0502020204030204" pitchFamily="34" charset="0"/>
                <a:cs typeface="Calibri" panose="020F0502020204030204" pitchFamily="34" charset="0"/>
              </a:rPr>
              <a:t> הכולל להעברת כלל המתחם לידי העירייה.</a:t>
            </a:r>
            <a:endParaRPr lang="he-IL" sz="1200" dirty="0">
              <a:latin typeface="Calibri" panose="020F0502020204030204" pitchFamily="34" charset="0"/>
              <a:cs typeface="Calibri" panose="020F0502020204030204" pitchFamily="34" charset="0"/>
            </a:endParaRPr>
          </a:p>
        </p:txBody>
      </p:sp>
      <p:cxnSp>
        <p:nvCxnSpPr>
          <p:cNvPr id="15" name="מחבר ישר 14"/>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691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236" t="19965" r="21742" b="4128"/>
          <a:stretch/>
        </p:blipFill>
        <p:spPr>
          <a:xfrm>
            <a:off x="-177421" y="0"/>
            <a:ext cx="12364877" cy="6854637"/>
          </a:xfrm>
          <a:prstGeom prst="rect">
            <a:avLst/>
          </a:prstGeom>
        </p:spPr>
      </p:pic>
      <p:sp>
        <p:nvSpPr>
          <p:cNvPr id="9" name="אליפסה 8"/>
          <p:cNvSpPr/>
          <p:nvPr/>
        </p:nvSpPr>
        <p:spPr>
          <a:xfrm>
            <a:off x="1642939" y="449857"/>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a:off x="9459456" y="5920216"/>
            <a:ext cx="384332" cy="3843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8919556" y="99752"/>
            <a:ext cx="3120043" cy="3312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תרת 1"/>
          <p:cNvSpPr txBox="1">
            <a:spLocks/>
          </p:cNvSpPr>
          <p:nvPr/>
        </p:nvSpPr>
        <p:spPr>
          <a:xfrm>
            <a:off x="8987731" y="171945"/>
            <a:ext cx="2967644" cy="130201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smtClean="0">
                <a:latin typeface="Calibri" panose="020F0502020204030204" pitchFamily="34" charset="0"/>
                <a:cs typeface="Calibri" panose="020F0502020204030204" pitchFamily="34" charset="0"/>
              </a:rPr>
              <a:t>כיכרות שלב ב' ושלב ג'</a:t>
            </a:r>
          </a:p>
        </p:txBody>
      </p:sp>
      <p:sp>
        <p:nvSpPr>
          <p:cNvPr id="15" name="TextBox 14"/>
          <p:cNvSpPr txBox="1"/>
          <p:nvPr/>
        </p:nvSpPr>
        <p:spPr>
          <a:xfrm>
            <a:off x="9236420" y="1900992"/>
            <a:ext cx="2470266" cy="830997"/>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על אף ששלב ב' ושלב ג' כבר נמסרו טרם פותחו הכיכרות בשני השלבים. אנחנו מעוניינים לדעת הסטטוס העדכני של הפיתוח הנופי של כל אחת מן הכיכרות. </a:t>
            </a:r>
            <a:endParaRPr lang="he-IL" sz="1200" dirty="0">
              <a:latin typeface="Calibri" panose="020F0502020204030204" pitchFamily="34" charset="0"/>
              <a:cs typeface="Calibri" panose="020F0502020204030204" pitchFamily="34" charset="0"/>
            </a:endParaRPr>
          </a:p>
        </p:txBody>
      </p:sp>
      <p:cxnSp>
        <p:nvCxnSpPr>
          <p:cNvPr id="16" name="מחבר ישר 15"/>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038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8890" t="19548" r="20999" b="4985"/>
          <a:stretch/>
        </p:blipFill>
        <p:spPr>
          <a:xfrm>
            <a:off x="-451728" y="-288886"/>
            <a:ext cx="12821922" cy="7763317"/>
          </a:xfrm>
          <a:prstGeom prst="rect">
            <a:avLst/>
          </a:prstGeom>
        </p:spPr>
      </p:pic>
      <p:sp>
        <p:nvSpPr>
          <p:cNvPr id="21" name="אליפסה 20"/>
          <p:cNvSpPr/>
          <p:nvPr/>
        </p:nvSpPr>
        <p:spPr>
          <a:xfrm>
            <a:off x="4598470" y="3461274"/>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אליפסה 21"/>
          <p:cNvSpPr/>
          <p:nvPr/>
        </p:nvSpPr>
        <p:spPr>
          <a:xfrm>
            <a:off x="5072295" y="2743218"/>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אליפסה 22"/>
          <p:cNvSpPr/>
          <p:nvPr/>
        </p:nvSpPr>
        <p:spPr>
          <a:xfrm>
            <a:off x="6999471" y="6165206"/>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אליפסה 23"/>
          <p:cNvSpPr/>
          <p:nvPr/>
        </p:nvSpPr>
        <p:spPr>
          <a:xfrm>
            <a:off x="3382074" y="1044380"/>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לבן 25"/>
          <p:cNvSpPr/>
          <p:nvPr/>
        </p:nvSpPr>
        <p:spPr>
          <a:xfrm>
            <a:off x="8919556" y="99753"/>
            <a:ext cx="3120043" cy="6487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כותרת 1"/>
          <p:cNvSpPr txBox="1">
            <a:spLocks/>
          </p:cNvSpPr>
          <p:nvPr/>
        </p:nvSpPr>
        <p:spPr>
          <a:xfrm>
            <a:off x="8987731" y="171945"/>
            <a:ext cx="2967644"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smtClean="0">
                <a:latin typeface="Calibri" panose="020F0502020204030204" pitchFamily="34" charset="0"/>
                <a:cs typeface="Calibri" panose="020F0502020204030204" pitchFamily="34" charset="0"/>
              </a:rPr>
              <a:t>הכניסה לשכונה</a:t>
            </a:r>
            <a:endParaRPr lang="he-IL" sz="3600" dirty="0" smtClean="0">
              <a:latin typeface="Calibri" panose="020F0502020204030204" pitchFamily="34" charset="0"/>
              <a:cs typeface="Calibri" panose="020F0502020204030204" pitchFamily="34" charset="0"/>
            </a:endParaRPr>
          </a:p>
        </p:txBody>
      </p:sp>
      <p:sp>
        <p:nvSpPr>
          <p:cNvPr id="28" name="TextBox 27"/>
          <p:cNvSpPr txBox="1"/>
          <p:nvPr/>
        </p:nvSpPr>
        <p:spPr>
          <a:xfrm>
            <a:off x="9236420" y="1900992"/>
            <a:ext cx="2470266" cy="4708981"/>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הכניסה הצפונית לשכונה אשר מהווה לעת עתה הכניסה היחידה לשכונה כוללת בתוכה מפגעים רבים מבחינה עיצובית. ישנם היבטים מרחביים אותם אנחנו מעוניינים לשפץ במסגרת הכניסה לשכונה.</a:t>
            </a:r>
          </a:p>
          <a:p>
            <a:pPr algn="just"/>
            <a:endParaRPr lang="he-IL" sz="1200" dirty="0">
              <a:latin typeface="Calibri" panose="020F0502020204030204" pitchFamily="34" charset="0"/>
              <a:cs typeface="Calibri" panose="020F0502020204030204" pitchFamily="34" charset="0"/>
            </a:endParaRPr>
          </a:p>
          <a:p>
            <a:pPr marL="228600" indent="-228600" algn="just">
              <a:buAutoNum type="arabicPeriod"/>
            </a:pPr>
            <a:r>
              <a:rPr lang="he-IL" sz="1200" dirty="0" smtClean="0">
                <a:latin typeface="Calibri" panose="020F0502020204030204" pitchFamily="34" charset="0"/>
                <a:cs typeface="Calibri" panose="020F0502020204030204" pitchFamily="34" charset="0"/>
              </a:rPr>
              <a:t>משפך פרחים – נעשתה כבר </a:t>
            </a:r>
            <a:r>
              <a:rPr lang="he-IL" sz="1200" dirty="0" err="1" smtClean="0">
                <a:latin typeface="Calibri" panose="020F0502020204030204" pitchFamily="34" charset="0"/>
                <a:cs typeface="Calibri" panose="020F0502020204030204" pitchFamily="34" charset="0"/>
              </a:rPr>
              <a:t>תוכנית</a:t>
            </a:r>
            <a:r>
              <a:rPr lang="he-IL" sz="1200" dirty="0" smtClean="0">
                <a:latin typeface="Calibri" panose="020F0502020204030204" pitchFamily="34" charset="0"/>
                <a:cs typeface="Calibri" panose="020F0502020204030204" pitchFamily="34" charset="0"/>
              </a:rPr>
              <a:t> למשפך פרחים בכניסה לשכונה אנחנו מעוניינים לקבל את הלוחות זמנים לביצוע.</a:t>
            </a:r>
          </a:p>
          <a:p>
            <a:pPr marL="228600" indent="-228600" algn="just">
              <a:buAutoNum type="arabicPeriod"/>
            </a:pPr>
            <a:endParaRPr lang="he-IL" sz="1200" dirty="0">
              <a:latin typeface="Calibri" panose="020F0502020204030204" pitchFamily="34" charset="0"/>
              <a:cs typeface="Calibri" panose="020F0502020204030204" pitchFamily="34" charset="0"/>
            </a:endParaRPr>
          </a:p>
          <a:p>
            <a:pPr marL="228600" indent="-228600" algn="just">
              <a:buAutoNum type="arabicPeriod"/>
            </a:pPr>
            <a:r>
              <a:rPr lang="he-IL" sz="1200" dirty="0" smtClean="0">
                <a:latin typeface="Calibri" panose="020F0502020204030204" pitchFamily="34" charset="0"/>
                <a:cs typeface="Calibri" panose="020F0502020204030204" pitchFamily="34" charset="0"/>
              </a:rPr>
              <a:t>שתילת עצים במפרדה – אנחנו מעוניינים להוסיף עצים המפרדה </a:t>
            </a:r>
          </a:p>
          <a:p>
            <a:pPr marL="228600" indent="-228600" algn="just">
              <a:buAutoNum type="arabicPeriod"/>
            </a:pPr>
            <a:endParaRPr lang="he-IL" sz="1200" dirty="0">
              <a:latin typeface="Calibri" panose="020F0502020204030204" pitchFamily="34" charset="0"/>
              <a:cs typeface="Calibri" panose="020F0502020204030204" pitchFamily="34" charset="0"/>
            </a:endParaRPr>
          </a:p>
          <a:p>
            <a:pPr marL="228600" indent="-228600" algn="just">
              <a:buAutoNum type="arabicPeriod"/>
            </a:pPr>
            <a:r>
              <a:rPr lang="he-IL" sz="1200" dirty="0" smtClean="0">
                <a:latin typeface="Calibri" panose="020F0502020204030204" pitchFamily="34" charset="0"/>
                <a:cs typeface="Calibri" panose="020F0502020204030204" pitchFamily="34" charset="0"/>
              </a:rPr>
              <a:t>שתילת עצים בגבול המגרש של בית הספר התיכון – כיום לאחר שכבר אושרה התוכנית לבית הספר התיכון אנחנו מעוניינים שכבר יחלו בפיתוח של </a:t>
            </a:r>
            <a:r>
              <a:rPr lang="he-IL" sz="1200" dirty="0" err="1" smtClean="0">
                <a:latin typeface="Calibri" panose="020F0502020204030204" pitchFamily="34" charset="0"/>
                <a:cs typeface="Calibri" panose="020F0502020204030204" pitchFamily="34" charset="0"/>
              </a:rPr>
              <a:t>הצמחיה</a:t>
            </a:r>
            <a:r>
              <a:rPr lang="he-IL" sz="1200" dirty="0" smtClean="0">
                <a:latin typeface="Calibri" panose="020F0502020204030204" pitchFamily="34" charset="0"/>
                <a:cs typeface="Calibri" panose="020F0502020204030204" pitchFamily="34" charset="0"/>
              </a:rPr>
              <a:t> והעצים לאורך המדרכה</a:t>
            </a:r>
          </a:p>
          <a:p>
            <a:pPr marL="228600" indent="-228600" algn="just">
              <a:buAutoNum type="arabicPeriod"/>
            </a:pPr>
            <a:endParaRPr lang="he-IL" sz="1200" dirty="0">
              <a:latin typeface="Calibri" panose="020F0502020204030204" pitchFamily="34" charset="0"/>
              <a:cs typeface="Calibri" panose="020F0502020204030204" pitchFamily="34" charset="0"/>
            </a:endParaRPr>
          </a:p>
          <a:p>
            <a:pPr marL="228600" indent="-228600" algn="just">
              <a:buAutoNum type="arabicPeriod"/>
            </a:pPr>
            <a:r>
              <a:rPr lang="he-IL" sz="1200" dirty="0" smtClean="0">
                <a:latin typeface="Calibri" panose="020F0502020204030204" pitchFamily="34" charset="0"/>
                <a:cs typeface="Calibri" panose="020F0502020204030204" pitchFamily="34" charset="0"/>
              </a:rPr>
              <a:t>שתילת עצים לאורך </a:t>
            </a:r>
            <a:r>
              <a:rPr lang="he-IL" sz="1200" dirty="0" err="1" smtClean="0">
                <a:latin typeface="Calibri" panose="020F0502020204030204" pitchFamily="34" charset="0"/>
                <a:cs typeface="Calibri" panose="020F0502020204030204" pitchFamily="34" charset="0"/>
              </a:rPr>
              <a:t>ההשוליים</a:t>
            </a:r>
            <a:r>
              <a:rPr lang="he-IL" sz="1200" dirty="0" smtClean="0">
                <a:latin typeface="Calibri" panose="020F0502020204030204" pitchFamily="34" charset="0"/>
                <a:cs typeface="Calibri" panose="020F0502020204030204" pitchFamily="34" charset="0"/>
              </a:rPr>
              <a:t> של כביש דרגה עליון</a:t>
            </a:r>
          </a:p>
          <a:p>
            <a:pPr algn="just"/>
            <a:endParaRPr lang="he-IL" sz="1200" dirty="0">
              <a:latin typeface="Calibri" panose="020F0502020204030204" pitchFamily="34" charset="0"/>
              <a:cs typeface="Calibri" panose="020F0502020204030204" pitchFamily="34" charset="0"/>
            </a:endParaRPr>
          </a:p>
          <a:p>
            <a:pPr algn="just"/>
            <a:endParaRPr lang="he-IL" sz="1200" dirty="0">
              <a:latin typeface="Calibri" panose="020F0502020204030204" pitchFamily="34" charset="0"/>
              <a:cs typeface="Calibri" panose="020F0502020204030204" pitchFamily="34" charset="0"/>
            </a:endParaRPr>
          </a:p>
        </p:txBody>
      </p:sp>
      <p:cxnSp>
        <p:nvCxnSpPr>
          <p:cNvPr id="29" name="מחבר ישר 28"/>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76385" y="6217452"/>
            <a:ext cx="312907" cy="369332"/>
          </a:xfrm>
          <a:prstGeom prst="rect">
            <a:avLst/>
          </a:prstGeom>
          <a:noFill/>
        </p:spPr>
        <p:txBody>
          <a:bodyPr wrap="none" rtlCol="1">
            <a:spAutoFit/>
          </a:bodyPr>
          <a:lstStyle/>
          <a:p>
            <a:r>
              <a:rPr lang="he-IL" dirty="0" smtClean="0">
                <a:solidFill>
                  <a:srgbClr val="FF0000"/>
                </a:solidFill>
              </a:rPr>
              <a:t>1</a:t>
            </a:r>
            <a:endParaRPr lang="he-IL" dirty="0">
              <a:solidFill>
                <a:srgbClr val="FF0000"/>
              </a:solidFill>
            </a:endParaRPr>
          </a:p>
        </p:txBody>
      </p:sp>
      <p:sp>
        <p:nvSpPr>
          <p:cNvPr id="31" name="TextBox 30"/>
          <p:cNvSpPr txBox="1"/>
          <p:nvPr/>
        </p:nvSpPr>
        <p:spPr>
          <a:xfrm>
            <a:off x="4678928" y="3513520"/>
            <a:ext cx="312907" cy="369332"/>
          </a:xfrm>
          <a:prstGeom prst="rect">
            <a:avLst/>
          </a:prstGeom>
          <a:noFill/>
        </p:spPr>
        <p:txBody>
          <a:bodyPr wrap="none" rtlCol="1">
            <a:spAutoFit/>
          </a:bodyPr>
          <a:lstStyle/>
          <a:p>
            <a:r>
              <a:rPr lang="he-IL" dirty="0" smtClean="0">
                <a:solidFill>
                  <a:srgbClr val="FF0000"/>
                </a:solidFill>
              </a:rPr>
              <a:t>2</a:t>
            </a:r>
            <a:endParaRPr lang="he-IL" dirty="0">
              <a:solidFill>
                <a:srgbClr val="FF0000"/>
              </a:solidFill>
            </a:endParaRPr>
          </a:p>
        </p:txBody>
      </p:sp>
      <p:sp>
        <p:nvSpPr>
          <p:cNvPr id="32" name="TextBox 31"/>
          <p:cNvSpPr txBox="1"/>
          <p:nvPr/>
        </p:nvSpPr>
        <p:spPr>
          <a:xfrm>
            <a:off x="5152753" y="2795464"/>
            <a:ext cx="312907" cy="369332"/>
          </a:xfrm>
          <a:prstGeom prst="rect">
            <a:avLst/>
          </a:prstGeom>
          <a:noFill/>
        </p:spPr>
        <p:txBody>
          <a:bodyPr wrap="none" rtlCol="1">
            <a:spAutoFit/>
          </a:bodyPr>
          <a:lstStyle/>
          <a:p>
            <a:r>
              <a:rPr lang="he-IL" dirty="0" smtClean="0">
                <a:solidFill>
                  <a:srgbClr val="FF0000"/>
                </a:solidFill>
              </a:rPr>
              <a:t>3</a:t>
            </a:r>
            <a:endParaRPr lang="he-IL" dirty="0">
              <a:solidFill>
                <a:srgbClr val="FF0000"/>
              </a:solidFill>
            </a:endParaRPr>
          </a:p>
        </p:txBody>
      </p:sp>
      <p:sp>
        <p:nvSpPr>
          <p:cNvPr id="33" name="TextBox 32"/>
          <p:cNvSpPr txBox="1"/>
          <p:nvPr/>
        </p:nvSpPr>
        <p:spPr>
          <a:xfrm>
            <a:off x="3462532" y="1096626"/>
            <a:ext cx="312907" cy="369332"/>
          </a:xfrm>
          <a:prstGeom prst="rect">
            <a:avLst/>
          </a:prstGeom>
          <a:noFill/>
        </p:spPr>
        <p:txBody>
          <a:bodyPr wrap="none" rtlCol="1">
            <a:spAutoFit/>
          </a:bodyPr>
          <a:lstStyle/>
          <a:p>
            <a:r>
              <a:rPr lang="he-IL" dirty="0" smtClean="0">
                <a:solidFill>
                  <a:srgbClr val="FF0000"/>
                </a:solidFill>
              </a:rPr>
              <a:t>4</a:t>
            </a:r>
            <a:endParaRPr lang="he-IL" dirty="0">
              <a:solidFill>
                <a:srgbClr val="FF0000"/>
              </a:solidFill>
            </a:endParaRPr>
          </a:p>
        </p:txBody>
      </p:sp>
    </p:spTree>
    <p:extLst>
      <p:ext uri="{BB962C8B-B14F-4D97-AF65-F5344CB8AC3E}">
        <p14:creationId xmlns:p14="http://schemas.microsoft.com/office/powerpoint/2010/main" val="2003446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t="19388" r="21139" b="4512"/>
          <a:stretch/>
        </p:blipFill>
        <p:spPr>
          <a:xfrm>
            <a:off x="-2049625" y="-970385"/>
            <a:ext cx="14422017" cy="7828385"/>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3"/>
            <a:ext cx="3120043" cy="283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מגרש 906</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584775"/>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מגרש 906 מוגדר בתור שטח נופי פתוח ולא בתור </a:t>
            </a:r>
            <a:r>
              <a:rPr lang="he-IL" sz="1600" dirty="0" err="1" smtClean="0">
                <a:latin typeface="Calibri" panose="020F0502020204030204" pitchFamily="34" charset="0"/>
                <a:cs typeface="Calibri" panose="020F0502020204030204" pitchFamily="34" charset="0"/>
              </a:rPr>
              <a:t>שצ"פ</a:t>
            </a:r>
            <a:r>
              <a:rPr lang="he-IL" sz="1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44001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70" y="-1865862"/>
            <a:ext cx="12335070" cy="10373284"/>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מתוך ה</a:t>
            </a:r>
            <a:r>
              <a:rPr lang="en-US" sz="1600" dirty="0" smtClean="0">
                <a:latin typeface="Calibri" panose="020F0502020204030204" pitchFamily="34" charset="0"/>
                <a:cs typeface="Calibri" panose="020F0502020204030204" pitchFamily="34" charset="0"/>
              </a:rPr>
              <a:t>GIS</a:t>
            </a:r>
            <a:r>
              <a:rPr lang="he-IL" sz="1600" dirty="0" smtClean="0">
                <a:latin typeface="Calibri" panose="020F0502020204030204" pitchFamily="34" charset="0"/>
                <a:cs typeface="Calibri" panose="020F0502020204030204" pitchFamily="34" charset="0"/>
              </a:rPr>
              <a:t> של העירייה</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3"/>
            <a:ext cx="3120043" cy="25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פיקוח בן חמו</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584775"/>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נשלחה הודעה בניוזלטר לגבי הוספת פיקוח.</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306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מעקב והמשך עבודה</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79502" y="1497508"/>
            <a:ext cx="5427183" cy="3293209"/>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איסור חניית משאיות </a:t>
            </a:r>
          </a:p>
          <a:p>
            <a:pPr algn="just"/>
            <a:endParaRPr lang="he-IL" sz="1600" dirty="0">
              <a:latin typeface="Calibri" panose="020F0502020204030204" pitchFamily="34" charset="0"/>
              <a:cs typeface="Calibri" panose="020F0502020204030204" pitchFamily="34" charset="0"/>
            </a:endParaRPr>
          </a:p>
          <a:p>
            <a:pPr algn="just"/>
            <a:r>
              <a:rPr lang="he-IL" sz="1600" dirty="0" err="1" smtClean="0">
                <a:latin typeface="Calibri" panose="020F0502020204030204" pitchFamily="34" charset="0"/>
                <a:cs typeface="Calibri" panose="020F0502020204030204" pitchFamily="34" charset="0"/>
              </a:rPr>
              <a:t>קראוונים</a:t>
            </a:r>
            <a:r>
              <a:rPr lang="he-IL" sz="1600" dirty="0" smtClean="0">
                <a:latin typeface="Calibri" panose="020F0502020204030204" pitchFamily="34" charset="0"/>
                <a:cs typeface="Calibri" panose="020F0502020204030204" pitchFamily="34" charset="0"/>
              </a:rPr>
              <a:t> בפארק 850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מקומות חנייה בשלב ג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השלמת עצים בשכונה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פינוי גזם בכניסה לשכונה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מגרש 100, 101</a:t>
            </a:r>
          </a:p>
          <a:p>
            <a:pPr algn="just"/>
            <a:endParaRPr lang="he-IL" sz="1600" dirty="0">
              <a:latin typeface="Calibri" panose="020F0502020204030204" pitchFamily="34" charset="0"/>
              <a:cs typeface="Calibri" panose="020F0502020204030204" pitchFamily="34" charset="0"/>
            </a:endParaRPr>
          </a:p>
          <a:p>
            <a:pPr algn="just"/>
            <a:r>
              <a:rPr lang="he-IL" sz="1600" dirty="0" err="1" smtClean="0">
                <a:latin typeface="Calibri" panose="020F0502020204030204" pitchFamily="34" charset="0"/>
                <a:cs typeface="Calibri" panose="020F0502020204030204" pitchFamily="34" charset="0"/>
              </a:rPr>
              <a:t>פילר</a:t>
            </a:r>
            <a:r>
              <a:rPr lang="he-IL" sz="1600" dirty="0" smtClean="0">
                <a:latin typeface="Calibri" panose="020F0502020204030204" pitchFamily="34" charset="0"/>
                <a:cs typeface="Calibri" panose="020F0502020204030204" pitchFamily="34" charset="0"/>
              </a:rPr>
              <a:t> הר חומה</a:t>
            </a:r>
          </a:p>
        </p:txBody>
      </p:sp>
    </p:spTree>
    <p:extLst>
      <p:ext uri="{BB962C8B-B14F-4D97-AF65-F5344CB8AC3E}">
        <p14:creationId xmlns:p14="http://schemas.microsoft.com/office/powerpoint/2010/main" val="217095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תוכניות עבודה</a:t>
            </a:r>
            <a:endParaRPr lang="en-US" sz="8800" dirty="0"/>
          </a:p>
        </p:txBody>
      </p:sp>
      <p:sp>
        <p:nvSpPr>
          <p:cNvPr id="4" name="AutoShape 2" descr="תוכניות עבודה שנתיות"/>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תוכניות עבודה שנתיות"/>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תוכניות עבודה שנתיות"/>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499" y="1539648"/>
            <a:ext cx="6903001" cy="5170483"/>
          </a:xfrm>
          <a:prstGeom prst="rect">
            <a:avLst/>
          </a:prstGeom>
        </p:spPr>
      </p:pic>
    </p:spTree>
    <p:extLst>
      <p:ext uri="{BB962C8B-B14F-4D97-AF65-F5344CB8AC3E}">
        <p14:creationId xmlns:p14="http://schemas.microsoft.com/office/powerpoint/2010/main" val="1734818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2017-2020</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8498" y="1497508"/>
            <a:ext cx="11128187" cy="3046988"/>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השוואה של ארבעת התוכניות</a:t>
            </a:r>
            <a:endParaRPr lang="en-US" sz="1600" dirty="0" smtClean="0">
              <a:latin typeface="Calibri" panose="020F0502020204030204" pitchFamily="34" charset="0"/>
              <a:cs typeface="Calibri" panose="020F0502020204030204" pitchFamily="34" charset="0"/>
            </a:endParaRPr>
          </a:p>
          <a:p>
            <a:pPr algn="just"/>
            <a:endParaRPr lang="en-US" sz="1600" dirty="0">
              <a:latin typeface="Calibri" panose="020F0502020204030204" pitchFamily="34" charset="0"/>
              <a:cs typeface="Calibri" panose="020F0502020204030204" pitchFamily="34" charset="0"/>
            </a:endParaRPr>
          </a:p>
          <a:p>
            <a:pPr algn="just"/>
            <a:r>
              <a:rPr lang="he-IL" sz="1600" dirty="0" err="1" smtClean="0">
                <a:solidFill>
                  <a:schemeClr val="accent1">
                    <a:lumMod val="75000"/>
                  </a:schemeClr>
                </a:solidFill>
                <a:latin typeface="Calibri" panose="020F0502020204030204" pitchFamily="34" charset="0"/>
                <a:cs typeface="Calibri" panose="020F0502020204030204" pitchFamily="34" charset="0"/>
              </a:rPr>
              <a:t>תוכנית</a:t>
            </a:r>
            <a:r>
              <a:rPr lang="he-IL" sz="1600" dirty="0" smtClean="0">
                <a:solidFill>
                  <a:schemeClr val="accent1">
                    <a:lumMod val="75000"/>
                  </a:schemeClr>
                </a:solidFill>
                <a:latin typeface="Calibri" panose="020F0502020204030204" pitchFamily="34" charset="0"/>
                <a:cs typeface="Calibri" panose="020F0502020204030204" pitchFamily="34" charset="0"/>
              </a:rPr>
              <a:t> 2017/ </a:t>
            </a:r>
            <a:r>
              <a:rPr lang="he-IL" sz="1600" dirty="0" smtClean="0">
                <a:latin typeface="Calibri" panose="020F0502020204030204" pitchFamily="34" charset="0"/>
                <a:cs typeface="Calibri" panose="020F0502020204030204" pitchFamily="34" charset="0"/>
              </a:rPr>
              <a:t>הוגשה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 טרם מומשו הרבה דברים שהוגשו במסגרת התוכנית </a:t>
            </a:r>
            <a:endParaRPr lang="he-IL" sz="1600" dirty="0">
              <a:latin typeface="Calibri" panose="020F0502020204030204" pitchFamily="34" charset="0"/>
              <a:cs typeface="Calibri" panose="020F0502020204030204" pitchFamily="34" charset="0"/>
            </a:endParaRPr>
          </a:p>
          <a:p>
            <a:pPr algn="just"/>
            <a:endParaRPr lang="en-US" sz="1600" dirty="0" smtClean="0">
              <a:latin typeface="Calibri" panose="020F0502020204030204" pitchFamily="34" charset="0"/>
              <a:cs typeface="Calibri" panose="020F0502020204030204" pitchFamily="34" charset="0"/>
            </a:endParaRPr>
          </a:p>
          <a:p>
            <a:pPr algn="just"/>
            <a:r>
              <a:rPr lang="he-IL" sz="1600" dirty="0" err="1" smtClean="0">
                <a:solidFill>
                  <a:schemeClr val="accent6"/>
                </a:solidFill>
                <a:latin typeface="Calibri" panose="020F0502020204030204" pitchFamily="34" charset="0"/>
                <a:cs typeface="Calibri" panose="020F0502020204030204" pitchFamily="34" charset="0"/>
              </a:rPr>
              <a:t>תוכנית</a:t>
            </a:r>
            <a:r>
              <a:rPr lang="he-IL" sz="1600" dirty="0" smtClean="0">
                <a:solidFill>
                  <a:schemeClr val="accent6"/>
                </a:solidFill>
                <a:latin typeface="Calibri" panose="020F0502020204030204" pitchFamily="34" charset="0"/>
                <a:cs typeface="Calibri" panose="020F0502020204030204" pitchFamily="34" charset="0"/>
              </a:rPr>
              <a:t> 2018/ </a:t>
            </a:r>
            <a:r>
              <a:rPr lang="he-IL" sz="1600" dirty="0">
                <a:solidFill>
                  <a:schemeClr val="accent6"/>
                </a:solidFill>
                <a:latin typeface="Calibri" panose="020F0502020204030204" pitchFamily="34" charset="0"/>
                <a:cs typeface="Calibri" panose="020F0502020204030204" pitchFamily="34" charset="0"/>
              </a:rPr>
              <a:t> </a:t>
            </a:r>
            <a:r>
              <a:rPr lang="he-IL" sz="1600" dirty="0" smtClean="0">
                <a:latin typeface="Calibri" panose="020F0502020204030204" pitchFamily="34" charset="0"/>
                <a:cs typeface="Calibri" panose="020F0502020204030204" pitchFamily="34" charset="0"/>
              </a:rPr>
              <a:t>נערך סקר בו השתתפו ולא הוגשה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על ידנו </a:t>
            </a:r>
            <a:endParaRPr lang="en-US" sz="1600" dirty="0" smtClean="0">
              <a:latin typeface="Calibri" panose="020F0502020204030204" pitchFamily="34" charset="0"/>
              <a:cs typeface="Calibri" panose="020F0502020204030204" pitchFamily="34" charset="0"/>
            </a:endParaRPr>
          </a:p>
          <a:p>
            <a:pPr algn="just"/>
            <a:endParaRPr lang="en-US" sz="1600" dirty="0">
              <a:solidFill>
                <a:schemeClr val="accent6"/>
              </a:solidFill>
              <a:latin typeface="Calibri" panose="020F0502020204030204" pitchFamily="34" charset="0"/>
              <a:cs typeface="Calibri" panose="020F0502020204030204" pitchFamily="34" charset="0"/>
            </a:endParaRPr>
          </a:p>
          <a:p>
            <a:pPr algn="just"/>
            <a:r>
              <a:rPr lang="he-IL" sz="1600" dirty="0" err="1" smtClean="0">
                <a:solidFill>
                  <a:schemeClr val="accent2">
                    <a:lumMod val="75000"/>
                  </a:schemeClr>
                </a:solidFill>
                <a:latin typeface="Calibri" panose="020F0502020204030204" pitchFamily="34" charset="0"/>
                <a:cs typeface="Calibri" panose="020F0502020204030204" pitchFamily="34" charset="0"/>
              </a:rPr>
              <a:t>תוכנית</a:t>
            </a:r>
            <a:r>
              <a:rPr lang="he-IL" sz="1600" dirty="0" smtClean="0">
                <a:solidFill>
                  <a:schemeClr val="accent2">
                    <a:lumMod val="75000"/>
                  </a:schemeClr>
                </a:solidFill>
                <a:latin typeface="Calibri" panose="020F0502020204030204" pitchFamily="34" charset="0"/>
                <a:cs typeface="Calibri" panose="020F0502020204030204" pitchFamily="34" charset="0"/>
              </a:rPr>
              <a:t> 2019/ </a:t>
            </a:r>
            <a:r>
              <a:rPr lang="he-IL" sz="1600" dirty="0" smtClean="0">
                <a:latin typeface="Calibri" panose="020F0502020204030204" pitchFamily="34" charset="0"/>
                <a:cs typeface="Calibri" panose="020F0502020204030204" pitchFamily="34" charset="0"/>
              </a:rPr>
              <a:t>לא הוגשה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על ידינו</a:t>
            </a:r>
          </a:p>
          <a:p>
            <a:pPr algn="just"/>
            <a:endParaRPr lang="he-IL" sz="1600" dirty="0">
              <a:solidFill>
                <a:schemeClr val="accent2">
                  <a:lumMod val="75000"/>
                </a:schemeClr>
              </a:solidFill>
              <a:latin typeface="Calibri" panose="020F0502020204030204" pitchFamily="34" charset="0"/>
              <a:cs typeface="Calibri" panose="020F0502020204030204" pitchFamily="34" charset="0"/>
            </a:endParaRPr>
          </a:p>
          <a:p>
            <a:pPr algn="just"/>
            <a:r>
              <a:rPr lang="he-IL" sz="1600" dirty="0" err="1" smtClean="0">
                <a:solidFill>
                  <a:srgbClr val="7030A0"/>
                </a:solidFill>
                <a:latin typeface="Calibri" panose="020F0502020204030204" pitchFamily="34" charset="0"/>
                <a:cs typeface="Calibri" panose="020F0502020204030204" pitchFamily="34" charset="0"/>
              </a:rPr>
              <a:t>תוכנית</a:t>
            </a:r>
            <a:r>
              <a:rPr lang="he-IL" sz="1600" dirty="0" smtClean="0">
                <a:solidFill>
                  <a:srgbClr val="7030A0"/>
                </a:solidFill>
                <a:latin typeface="Calibri" panose="020F0502020204030204" pitchFamily="34" charset="0"/>
                <a:cs typeface="Calibri" panose="020F0502020204030204" pitchFamily="34" charset="0"/>
              </a:rPr>
              <a:t> 2020/ </a:t>
            </a:r>
            <a:r>
              <a:rPr lang="he-IL" sz="1600" dirty="0" smtClean="0">
                <a:latin typeface="Calibri" panose="020F0502020204030204" pitchFamily="34" charset="0"/>
                <a:cs typeface="Calibri" panose="020F0502020204030204" pitchFamily="34" charset="0"/>
              </a:rPr>
              <a:t>לא הוגשה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על ידנו </a:t>
            </a:r>
            <a:endParaRPr lang="he-IL" sz="1600" dirty="0">
              <a:latin typeface="Calibri" panose="020F0502020204030204" pitchFamily="34" charset="0"/>
              <a:cs typeface="Calibri" panose="020F0502020204030204" pitchFamily="34" charset="0"/>
            </a:endParaRPr>
          </a:p>
          <a:p>
            <a:pPr algn="just"/>
            <a:endParaRPr lang="he-IL" sz="1600" dirty="0">
              <a:solidFill>
                <a:schemeClr val="accent6"/>
              </a:solidFill>
              <a:latin typeface="Calibri" panose="020F0502020204030204" pitchFamily="34" charset="0"/>
              <a:cs typeface="Calibri" panose="020F0502020204030204" pitchFamily="34" charset="0"/>
            </a:endParaRPr>
          </a:p>
          <a:p>
            <a:pPr algn="just"/>
            <a:endParaRPr lang="en-US" sz="1600" dirty="0" smtClean="0">
              <a:latin typeface="Calibri" panose="020F0502020204030204" pitchFamily="34" charset="0"/>
              <a:cs typeface="Calibri" panose="020F0502020204030204" pitchFamily="34" charset="0"/>
            </a:endParaRPr>
          </a:p>
          <a:p>
            <a:pPr algn="just"/>
            <a:endParaRPr lang="he-IL" sz="16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206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סקר מקדים </a:t>
            </a:r>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2021</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50099" y="1497508"/>
            <a:ext cx="9756588" cy="1815882"/>
          </a:xfrm>
          <a:prstGeom prst="rect">
            <a:avLst/>
          </a:prstGeom>
          <a:noFill/>
        </p:spPr>
        <p:txBody>
          <a:bodyPr wrap="square" rtlCol="1">
            <a:spAutoFit/>
          </a:bodyPr>
          <a:lstStyle/>
          <a:p>
            <a:pPr algn="just"/>
            <a:r>
              <a:rPr lang="he-IL" sz="1600" dirty="0">
                <a:solidFill>
                  <a:schemeClr val="accent1">
                    <a:lumMod val="75000"/>
                  </a:schemeClr>
                </a:solidFill>
                <a:latin typeface="Calibri" panose="020F0502020204030204" pitchFamily="34" charset="0"/>
                <a:cs typeface="Calibri" panose="020F0502020204030204" pitchFamily="34" charset="0"/>
              </a:rPr>
              <a:t>סקר אינטרנטי </a:t>
            </a:r>
            <a:r>
              <a:rPr lang="he-IL" sz="1600" dirty="0" smtClean="0">
                <a:latin typeface="Calibri" panose="020F0502020204030204" pitchFamily="34" charset="0"/>
                <a:cs typeface="Calibri" panose="020F0502020204030204" pitchFamily="34" charset="0"/>
              </a:rPr>
              <a:t>– סקר שיופץ באינטרנט בנושא , כולל בעיקרו שאלות של בחירה מרובה מתוך רשימות של הרחובות והפארקים.   </a:t>
            </a:r>
          </a:p>
          <a:p>
            <a:pPr algn="just"/>
            <a:endParaRPr lang="he-IL" sz="1600" dirty="0">
              <a:latin typeface="Calibri" panose="020F0502020204030204" pitchFamily="34" charset="0"/>
              <a:cs typeface="Calibri" panose="020F0502020204030204" pitchFamily="34" charset="0"/>
            </a:endParaRPr>
          </a:p>
          <a:p>
            <a:pPr algn="just"/>
            <a:r>
              <a:rPr lang="he-IL" sz="1600" dirty="0">
                <a:solidFill>
                  <a:schemeClr val="accent6"/>
                </a:solidFill>
                <a:latin typeface="Calibri" panose="020F0502020204030204" pitchFamily="34" charset="0"/>
                <a:cs typeface="Calibri" panose="020F0502020204030204" pitchFamily="34" charset="0"/>
              </a:rPr>
              <a:t>הפצה </a:t>
            </a:r>
            <a:r>
              <a:rPr lang="he-IL" sz="1600" dirty="0" err="1">
                <a:solidFill>
                  <a:schemeClr val="accent6"/>
                </a:solidFill>
                <a:latin typeface="Calibri" panose="020F0502020204030204" pitchFamily="34" charset="0"/>
                <a:cs typeface="Calibri" panose="020F0502020204030204" pitchFamily="34" charset="0"/>
              </a:rPr>
              <a:t>בדיגיטל</a:t>
            </a:r>
            <a:r>
              <a:rPr lang="he-IL" sz="1600" dirty="0">
                <a:solidFill>
                  <a:schemeClr val="accent6"/>
                </a:solidFill>
                <a:latin typeface="Calibri" panose="020F0502020204030204" pitchFamily="34" charset="0"/>
                <a:cs typeface="Calibri" panose="020F0502020204030204" pitchFamily="34" charset="0"/>
              </a:rPr>
              <a:t> </a:t>
            </a:r>
            <a:r>
              <a:rPr lang="he-IL" sz="1600" dirty="0" smtClean="0">
                <a:latin typeface="Calibri" panose="020F0502020204030204" pitchFamily="34" charset="0"/>
                <a:cs typeface="Calibri" panose="020F0502020204030204" pitchFamily="34" charset="0"/>
              </a:rPr>
              <a:t>– הפצה הניוזלטר, באתר, </a:t>
            </a:r>
            <a:r>
              <a:rPr lang="he-IL" sz="1600" dirty="0" err="1" smtClean="0">
                <a:latin typeface="Calibri" panose="020F0502020204030204" pitchFamily="34" charset="0"/>
                <a:cs typeface="Calibri" panose="020F0502020204030204" pitchFamily="34" charset="0"/>
              </a:rPr>
              <a:t>בפייסבוק</a:t>
            </a:r>
            <a:r>
              <a:rPr lang="he-IL" sz="1600" dirty="0" smtClean="0">
                <a:latin typeface="Calibri" panose="020F0502020204030204" pitchFamily="34" charset="0"/>
                <a:cs typeface="Calibri" panose="020F0502020204030204" pitchFamily="34" charset="0"/>
              </a:rPr>
              <a:t> וברשימת תפוצה של אחראי בניינים.  </a:t>
            </a:r>
          </a:p>
          <a:p>
            <a:pPr algn="just"/>
            <a:endParaRPr lang="he-IL" sz="1600" dirty="0">
              <a:latin typeface="Calibri" panose="020F0502020204030204" pitchFamily="34" charset="0"/>
              <a:cs typeface="Calibri" panose="020F0502020204030204" pitchFamily="34" charset="0"/>
            </a:endParaRPr>
          </a:p>
          <a:p>
            <a:pPr algn="just"/>
            <a:r>
              <a:rPr lang="he-IL" sz="1600" dirty="0">
                <a:solidFill>
                  <a:schemeClr val="accent2">
                    <a:lumMod val="75000"/>
                  </a:schemeClr>
                </a:solidFill>
                <a:latin typeface="Calibri" panose="020F0502020204030204" pitchFamily="34" charset="0"/>
                <a:cs typeface="Calibri" panose="020F0502020204030204" pitchFamily="34" charset="0"/>
              </a:rPr>
              <a:t>הפצה בשכונה </a:t>
            </a:r>
            <a:r>
              <a:rPr lang="he-IL" sz="1600" dirty="0" smtClean="0">
                <a:latin typeface="Calibri" panose="020F0502020204030204" pitchFamily="34" charset="0"/>
                <a:cs typeface="Calibri" panose="020F0502020204030204" pitchFamily="34" charset="0"/>
              </a:rPr>
              <a:t>– הוצאה של פוסטרים לתלייה בכניסות לבתים ובפארקים עם קוד </a:t>
            </a:r>
            <a:r>
              <a:rPr lang="en-US" sz="1600" dirty="0" smtClean="0">
                <a:latin typeface="Calibri" panose="020F0502020204030204" pitchFamily="34" charset="0"/>
                <a:cs typeface="Calibri" panose="020F0502020204030204" pitchFamily="34" charset="0"/>
              </a:rPr>
              <a:t>QR</a:t>
            </a:r>
            <a:r>
              <a:rPr lang="he-IL" sz="1600" dirty="0" smtClean="0">
                <a:latin typeface="Calibri" panose="020F0502020204030204" pitchFamily="34" charset="0"/>
                <a:cs typeface="Calibri" panose="020F0502020204030204" pitchFamily="34" charset="0"/>
              </a:rPr>
              <a:t> שיהיה אפשר לסרוק את הקוד בטלפון ולהיכנס ישירות ללינק.  </a:t>
            </a:r>
            <a:endParaRPr lang="he-IL" sz="1600" dirty="0">
              <a:latin typeface="Calibri" panose="020F0502020204030204" pitchFamily="34" charset="0"/>
              <a:cs typeface="Calibri" panose="020F0502020204030204" pitchFamily="34" charset="0"/>
            </a:endParaRPr>
          </a:p>
          <a:p>
            <a:pPr algn="just"/>
            <a:endParaRPr lang="he-IL" sz="1600" dirty="0" smtClean="0">
              <a:latin typeface="Calibri" panose="020F0502020204030204" pitchFamily="34" charset="0"/>
              <a:cs typeface="Calibri" panose="020F0502020204030204" pitchFamily="34" charset="0"/>
            </a:endParaRPr>
          </a:p>
        </p:txBody>
      </p:sp>
      <p:pic>
        <p:nvPicPr>
          <p:cNvPr id="3"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258" y="3313390"/>
            <a:ext cx="2664668" cy="2664668"/>
          </a:xfrm>
          <a:prstGeom prst="rect">
            <a:avLst/>
          </a:prstGeom>
        </p:spPr>
      </p:pic>
    </p:spTree>
    <p:extLst>
      <p:ext uri="{BB962C8B-B14F-4D97-AF65-F5344CB8AC3E}">
        <p14:creationId xmlns:p14="http://schemas.microsoft.com/office/powerpoint/2010/main" val="2205396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כותרת 1"/>
          <p:cNvSpPr>
            <a:spLocks noGrp="1"/>
          </p:cNvSpPr>
          <p:nvPr>
            <p:ph type="title"/>
          </p:nvPr>
        </p:nvSpPr>
        <p:spPr>
          <a:xfrm>
            <a:off x="1791478" y="-550511"/>
            <a:ext cx="9937102" cy="4142792"/>
          </a:xfrm>
        </p:spPr>
        <p:txBody>
          <a:bodyPr>
            <a:normAutofit/>
          </a:bodyPr>
          <a:lstStyle/>
          <a:p>
            <a:pPr algn="l"/>
            <a:r>
              <a:rPr lang="he-IL" sz="10700" dirty="0" smtClean="0">
                <a:solidFill>
                  <a:schemeClr val="bg1"/>
                </a:solidFill>
                <a:latin typeface="Calibri" panose="020F0502020204030204" pitchFamily="34" charset="0"/>
                <a:cs typeface="Calibri" panose="020F0502020204030204" pitchFamily="34" charset="0"/>
              </a:rPr>
              <a:t>וועדה פיזית</a:t>
            </a:r>
            <a:r>
              <a:rPr lang="he-IL" sz="3200" dirty="0" smtClean="0">
                <a:solidFill>
                  <a:schemeClr val="bg1"/>
                </a:solidFill>
                <a:latin typeface="Calibri" panose="020F0502020204030204" pitchFamily="34" charset="0"/>
                <a:cs typeface="Calibri" panose="020F0502020204030204" pitchFamily="34" charset="0"/>
              </a:rPr>
              <a:t/>
            </a:r>
            <a:br>
              <a:rPr lang="he-IL" sz="3200" dirty="0" smtClean="0">
                <a:solidFill>
                  <a:schemeClr val="bg1"/>
                </a:solidFill>
                <a:latin typeface="Calibri" panose="020F0502020204030204" pitchFamily="34" charset="0"/>
                <a:cs typeface="Calibri" panose="020F0502020204030204" pitchFamily="34" charset="0"/>
              </a:rPr>
            </a:br>
            <a:r>
              <a:rPr lang="he-IL" sz="3200" dirty="0" smtClean="0">
                <a:solidFill>
                  <a:schemeClr val="bg1"/>
                </a:solidFill>
                <a:latin typeface="Calibri" panose="020F0502020204030204" pitchFamily="34" charset="0"/>
                <a:cs typeface="Calibri" panose="020F0502020204030204" pitchFamily="34" charset="0"/>
              </a:rPr>
              <a:t>תיאור מצב 7.3.21</a:t>
            </a:r>
            <a:br>
              <a:rPr lang="he-IL" sz="3200" dirty="0" smtClean="0">
                <a:solidFill>
                  <a:schemeClr val="bg1"/>
                </a:solidFill>
                <a:latin typeface="Calibri" panose="020F0502020204030204" pitchFamily="34" charset="0"/>
                <a:cs typeface="Calibri" panose="020F0502020204030204" pitchFamily="34" charset="0"/>
              </a:rPr>
            </a:br>
            <a:endParaRPr lang="he-IL"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783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סקר מקדים </a:t>
            </a:r>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2021</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תמונה 2"/>
          <p:cNvPicPr>
            <a:picLocks noChangeAspect="1"/>
          </p:cNvPicPr>
          <p:nvPr/>
        </p:nvPicPr>
        <p:blipFill>
          <a:blip r:embed="rId2"/>
          <a:stretch>
            <a:fillRect/>
          </a:stretch>
        </p:blipFill>
        <p:spPr>
          <a:xfrm>
            <a:off x="1717518" y="1497508"/>
            <a:ext cx="8850147" cy="4978208"/>
          </a:xfrm>
          <a:prstGeom prst="rect">
            <a:avLst/>
          </a:prstGeom>
        </p:spPr>
      </p:pic>
    </p:spTree>
    <p:extLst>
      <p:ext uri="{BB962C8B-B14F-4D97-AF65-F5344CB8AC3E}">
        <p14:creationId xmlns:p14="http://schemas.microsoft.com/office/powerpoint/2010/main" val="1629072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סקר מקדים </a:t>
            </a:r>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2021</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תמונה 3"/>
          <p:cNvPicPr>
            <a:picLocks noChangeAspect="1"/>
          </p:cNvPicPr>
          <p:nvPr/>
        </p:nvPicPr>
        <p:blipFill>
          <a:blip r:embed="rId2"/>
          <a:stretch>
            <a:fillRect/>
          </a:stretch>
        </p:blipFill>
        <p:spPr>
          <a:xfrm>
            <a:off x="1755618" y="1497508"/>
            <a:ext cx="8773947" cy="4935346"/>
          </a:xfrm>
          <a:prstGeom prst="rect">
            <a:avLst/>
          </a:prstGeom>
        </p:spPr>
      </p:pic>
    </p:spTree>
    <p:extLst>
      <p:ext uri="{BB962C8B-B14F-4D97-AF65-F5344CB8AC3E}">
        <p14:creationId xmlns:p14="http://schemas.microsoft.com/office/powerpoint/2010/main" val="205826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סקר מקדים </a:t>
            </a:r>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2021</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תמונה 2"/>
          <p:cNvPicPr>
            <a:picLocks noChangeAspect="1"/>
          </p:cNvPicPr>
          <p:nvPr/>
        </p:nvPicPr>
        <p:blipFill>
          <a:blip r:embed="rId2"/>
          <a:stretch>
            <a:fillRect/>
          </a:stretch>
        </p:blipFill>
        <p:spPr>
          <a:xfrm>
            <a:off x="1685684" y="1497508"/>
            <a:ext cx="8913815" cy="5014021"/>
          </a:xfrm>
          <a:prstGeom prst="rect">
            <a:avLst/>
          </a:prstGeom>
        </p:spPr>
      </p:pic>
    </p:spTree>
    <p:extLst>
      <p:ext uri="{BB962C8B-B14F-4D97-AF65-F5344CB8AC3E}">
        <p14:creationId xmlns:p14="http://schemas.microsoft.com/office/powerpoint/2010/main" val="2113671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סקר מקדים </a:t>
            </a:r>
            <a:r>
              <a:rPr lang="he-IL" sz="3200" dirty="0" err="1" smtClean="0">
                <a:latin typeface="Calibri" panose="020F0502020204030204" pitchFamily="34" charset="0"/>
                <a:cs typeface="Calibri" panose="020F0502020204030204" pitchFamily="34" charset="0"/>
              </a:rPr>
              <a:t>תוכנית</a:t>
            </a:r>
            <a:r>
              <a:rPr lang="he-IL" sz="3200" dirty="0" smtClean="0">
                <a:latin typeface="Calibri" panose="020F0502020204030204" pitchFamily="34" charset="0"/>
                <a:cs typeface="Calibri" panose="020F0502020204030204" pitchFamily="34" charset="0"/>
              </a:rPr>
              <a:t> עבודה 2021</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תמונה 3"/>
          <p:cNvPicPr>
            <a:picLocks noChangeAspect="1"/>
          </p:cNvPicPr>
          <p:nvPr/>
        </p:nvPicPr>
        <p:blipFill>
          <a:blip r:embed="rId2"/>
          <a:stretch>
            <a:fillRect/>
          </a:stretch>
        </p:blipFill>
        <p:spPr>
          <a:xfrm>
            <a:off x="1736179" y="1497508"/>
            <a:ext cx="8812825" cy="4957214"/>
          </a:xfrm>
          <a:prstGeom prst="rect">
            <a:avLst/>
          </a:prstGeom>
        </p:spPr>
      </p:pic>
    </p:spTree>
    <p:extLst>
      <p:ext uri="{BB962C8B-B14F-4D97-AF65-F5344CB8AC3E}">
        <p14:creationId xmlns:p14="http://schemas.microsoft.com/office/powerpoint/2010/main" val="1536154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מבני ציבור</a:t>
            </a:r>
            <a:endParaRPr lang="en-US" sz="8800" dirty="0"/>
          </a:p>
        </p:txBody>
      </p:sp>
      <p:pic>
        <p:nvPicPr>
          <p:cNvPr id="4098" name="Picture 2" descr="מבני ציבור - קיז'נר מהנדסים ויועצים"/>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9689" y="1492898"/>
            <a:ext cx="7372833" cy="491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8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rotWithShape="1">
          <a:blip r:embed="rId2"/>
          <a:srcRect l="8890" t="19548" r="20999" b="4985"/>
          <a:stretch/>
        </p:blipFill>
        <p:spPr>
          <a:xfrm>
            <a:off x="-451728" y="-288886"/>
            <a:ext cx="12821922" cy="7763317"/>
          </a:xfrm>
          <a:prstGeom prst="rect">
            <a:avLst/>
          </a:prstGeom>
        </p:spPr>
      </p:pic>
      <p:sp>
        <p:nvSpPr>
          <p:cNvPr id="4" name="מלבן 3"/>
          <p:cNvSpPr/>
          <p:nvPr/>
        </p:nvSpPr>
        <p:spPr>
          <a:xfrm>
            <a:off x="8919556" y="99752"/>
            <a:ext cx="3120043" cy="648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מגרש 543 </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4524315"/>
          </a:xfrm>
          <a:prstGeom prst="rect">
            <a:avLst/>
          </a:prstGeom>
          <a:noFill/>
        </p:spPr>
        <p:txBody>
          <a:bodyPr wrap="square" rtlCol="1">
            <a:spAutoFit/>
          </a:bodyPr>
          <a:lstStyle/>
          <a:p>
            <a:r>
              <a:rPr lang="he-IL" sz="1600" b="1" dirty="0">
                <a:latin typeface="Calibri" panose="020F0502020204030204" pitchFamily="34" charset="0"/>
                <a:cs typeface="Calibri" panose="020F0502020204030204" pitchFamily="34" charset="0"/>
              </a:rPr>
              <a:t>שלביות ביצוע וגידור מועדון הנוער הקיים בזמן הבנייה </a:t>
            </a:r>
            <a:r>
              <a:rPr lang="he-IL" sz="1600" dirty="0">
                <a:latin typeface="Calibri" panose="020F0502020204030204" pitchFamily="34" charset="0"/>
                <a:cs typeface="Calibri" panose="020F0502020204030204" pitchFamily="34" charset="0"/>
              </a:rPr>
              <a:t>- נכון לעכשיו זה לא אפשרי וכלל המבנים </a:t>
            </a:r>
            <a:r>
              <a:rPr lang="he-IL" sz="1600" dirty="0" smtClean="0">
                <a:latin typeface="Calibri" panose="020F0502020204030204" pitchFamily="34" charset="0"/>
                <a:cs typeface="Calibri" panose="020F0502020204030204" pitchFamily="34" charset="0"/>
              </a:rPr>
              <a:t>היבילים, להוציא את בית הכנסת יפונו עם תחילת העבודות. </a:t>
            </a:r>
            <a:endParaRPr lang="he-IL" sz="1600" dirty="0">
              <a:latin typeface="Calibri" panose="020F0502020204030204" pitchFamily="34" charset="0"/>
              <a:cs typeface="Calibri" panose="020F0502020204030204" pitchFamily="34" charset="0"/>
            </a:endParaRPr>
          </a:p>
          <a:p>
            <a:r>
              <a:rPr lang="he-IL" sz="1600" dirty="0">
                <a:latin typeface="Calibri" panose="020F0502020204030204" pitchFamily="34" charset="0"/>
                <a:cs typeface="Calibri" panose="020F0502020204030204" pitchFamily="34" charset="0"/>
              </a:rPr>
              <a:t> </a:t>
            </a:r>
          </a:p>
          <a:p>
            <a:r>
              <a:rPr lang="he-IL" sz="1600" b="1" dirty="0">
                <a:latin typeface="Calibri" panose="020F0502020204030204" pitchFamily="34" charset="0"/>
                <a:cs typeface="Calibri" panose="020F0502020204030204" pitchFamily="34" charset="0"/>
              </a:rPr>
              <a:t>יחידת הנוער ומחסן עבור יחידת הנוער </a:t>
            </a:r>
            <a:r>
              <a:rPr lang="he-IL" sz="1600" dirty="0">
                <a:latin typeface="Calibri" panose="020F0502020204030204" pitchFamily="34" charset="0"/>
                <a:cs typeface="Calibri" panose="020F0502020204030204" pitchFamily="34" charset="0"/>
              </a:rPr>
              <a:t>- אין תכנון למחסן עבור מועדון הנוער. גודל מועדון הנוער כמו שהתבקשנו לתכנן 250 מ"ר.</a:t>
            </a:r>
          </a:p>
          <a:p>
            <a:r>
              <a:rPr lang="he-IL" sz="1600" dirty="0">
                <a:latin typeface="Calibri" panose="020F0502020204030204" pitchFamily="34" charset="0"/>
                <a:cs typeface="Calibri" panose="020F0502020204030204" pitchFamily="34" charset="0"/>
              </a:rPr>
              <a:t> </a:t>
            </a:r>
          </a:p>
          <a:p>
            <a:r>
              <a:rPr lang="he-IL" sz="1600" b="1" dirty="0">
                <a:latin typeface="Calibri" panose="020F0502020204030204" pitchFamily="34" charset="0"/>
                <a:cs typeface="Calibri" panose="020F0502020204030204" pitchFamily="34" charset="0"/>
              </a:rPr>
              <a:t>המשך התהליך </a:t>
            </a:r>
            <a:r>
              <a:rPr lang="he-IL" sz="1600" dirty="0">
                <a:latin typeface="Calibri" panose="020F0502020204030204" pitchFamily="34" charset="0"/>
                <a:cs typeface="Calibri" panose="020F0502020204030204" pitchFamily="34" charset="0"/>
              </a:rPr>
              <a:t>- נכון לעכשיו התקיים שיפוט סופי מקדים כאשר </a:t>
            </a:r>
            <a:r>
              <a:rPr lang="he-IL" sz="1600" dirty="0" err="1">
                <a:latin typeface="Calibri" panose="020F0502020204030204" pitchFamily="34" charset="0"/>
                <a:cs typeface="Calibri" panose="020F0502020204030204" pitchFamily="34" charset="0"/>
              </a:rPr>
              <a:t>ההשיפוט</a:t>
            </a:r>
            <a:r>
              <a:rPr lang="he-IL" sz="1600" dirty="0">
                <a:latin typeface="Calibri" panose="020F0502020204030204" pitchFamily="34" charset="0"/>
                <a:cs typeface="Calibri" panose="020F0502020204030204" pitchFamily="34" charset="0"/>
              </a:rPr>
              <a:t> הסופי המפורט יתרחש בתאריך ה30.8.  </a:t>
            </a:r>
          </a:p>
        </p:txBody>
      </p:sp>
    </p:spTree>
    <p:extLst>
      <p:ext uri="{BB962C8B-B14F-4D97-AF65-F5344CB8AC3E}">
        <p14:creationId xmlns:p14="http://schemas.microsoft.com/office/powerpoint/2010/main" val="2925758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תכנוני</a:t>
            </a:r>
            <a:endParaRPr lang="en-US" sz="8800" dirty="0"/>
          </a:p>
        </p:txBody>
      </p:sp>
      <p:pic>
        <p:nvPicPr>
          <p:cNvPr id="5122" name="Picture 2" descr="תכנון ובניה – דן בראל ושו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42" y="1556818"/>
            <a:ext cx="7308915" cy="487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627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12173964" cy="6858000"/>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504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הר חומה ה</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046988"/>
          </a:xfrm>
          <a:prstGeom prst="rect">
            <a:avLst/>
          </a:prstGeom>
          <a:noFill/>
        </p:spPr>
        <p:txBody>
          <a:bodyPr wrap="square" rtlCol="1">
            <a:spAutoFit/>
          </a:bodyPr>
          <a:lstStyle/>
          <a:p>
            <a:pPr algn="just"/>
            <a:r>
              <a:rPr lang="he-IL" sz="1600" dirty="0" err="1" smtClean="0">
                <a:latin typeface="Calibri" panose="020F0502020204030204" pitchFamily="34" charset="0"/>
                <a:cs typeface="Calibri" panose="020F0502020204030204" pitchFamily="34" charset="0"/>
              </a:rPr>
              <a:t>מוקודמות</a:t>
            </a:r>
            <a:r>
              <a:rPr lang="he-IL" sz="1600" dirty="0" smtClean="0">
                <a:latin typeface="Calibri" panose="020F0502020204030204" pitchFamily="34" charset="0"/>
                <a:cs typeface="Calibri" panose="020F0502020204030204" pitchFamily="34" charset="0"/>
              </a:rPr>
              <a:t> שתי </a:t>
            </a:r>
            <a:r>
              <a:rPr lang="he-IL" sz="1600" dirty="0" err="1" smtClean="0">
                <a:latin typeface="Calibri" panose="020F0502020204030204" pitchFamily="34" charset="0"/>
                <a:cs typeface="Calibri" panose="020F0502020204030204" pitchFamily="34" charset="0"/>
              </a:rPr>
              <a:t>תוכניות</a:t>
            </a:r>
            <a:r>
              <a:rPr lang="he-IL" sz="1600" dirty="0" smtClean="0">
                <a:latin typeface="Calibri" panose="020F0502020204030204" pitchFamily="34" charset="0"/>
                <a:cs typeface="Calibri" panose="020F0502020204030204" pitchFamily="34" charset="0"/>
              </a:rPr>
              <a:t> אחת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a:t>
            </a:r>
            <a:r>
              <a:rPr lang="he-IL" sz="1600" dirty="0" err="1" smtClean="0">
                <a:latin typeface="Calibri" panose="020F0502020204030204" pitchFamily="34" charset="0"/>
                <a:cs typeface="Calibri" panose="020F0502020204030204" pitchFamily="34" charset="0"/>
              </a:rPr>
              <a:t>מתארית</a:t>
            </a:r>
            <a:r>
              <a:rPr lang="he-IL" sz="1600" dirty="0" smtClean="0">
                <a:latin typeface="Calibri" panose="020F0502020204030204" pitchFamily="34" charset="0"/>
                <a:cs typeface="Calibri" panose="020F0502020204030204" pitchFamily="34" charset="0"/>
              </a:rPr>
              <a:t> לכלל ההר חומה ה ושנייה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מפורטת מס 285411.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התוכנית המפורטת נמצאת היום בבדיקת תנאי סף והיא עדיין לא הופקדה.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כעיקרון התוכנית </a:t>
            </a:r>
            <a:r>
              <a:rPr lang="he-IL" sz="1600" dirty="0" err="1" smtClean="0">
                <a:latin typeface="Calibri" panose="020F0502020204030204" pitchFamily="34" charset="0"/>
                <a:cs typeface="Calibri" panose="020F0502020204030204" pitchFamily="34" charset="0"/>
              </a:rPr>
              <a:t>המתארית</a:t>
            </a:r>
            <a:r>
              <a:rPr lang="he-IL" sz="1600" dirty="0" smtClean="0">
                <a:latin typeface="Calibri" panose="020F0502020204030204" pitchFamily="34" charset="0"/>
                <a:cs typeface="Calibri" panose="020F0502020204030204" pitchFamily="34" charset="0"/>
              </a:rPr>
              <a:t> והתוכנית המפורטת מתוכננות על ידי גורמים שונים.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497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12173964" cy="6858000"/>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9" name="אליפסה 8"/>
          <p:cNvSpPr/>
          <p:nvPr/>
        </p:nvSpPr>
        <p:spPr>
          <a:xfrm>
            <a:off x="3397930" y="2261238"/>
            <a:ext cx="1564311" cy="15643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12102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pic>
        <p:nvPicPr>
          <p:cNvPr id="2" name="תמונה 1"/>
          <p:cNvPicPr>
            <a:picLocks noChangeAspect="1"/>
          </p:cNvPicPr>
          <p:nvPr/>
        </p:nvPicPr>
        <p:blipFill>
          <a:blip r:embed="rId2"/>
          <a:stretch>
            <a:fillRect/>
          </a:stretch>
        </p:blipFill>
        <p:spPr>
          <a:xfrm>
            <a:off x="894000" y="252000"/>
            <a:ext cx="10404000" cy="6354000"/>
          </a:xfrm>
          <a:prstGeom prst="rect">
            <a:avLst/>
          </a:prstGeom>
        </p:spPr>
      </p:pic>
    </p:spTree>
    <p:extLst>
      <p:ext uri="{BB962C8B-B14F-4D97-AF65-F5344CB8AC3E}">
        <p14:creationId xmlns:p14="http://schemas.microsoft.com/office/powerpoint/2010/main" val="2604895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79502" y="171945"/>
            <a:ext cx="5505061" cy="1325563"/>
          </a:xfrm>
        </p:spPr>
        <p:txBody>
          <a:bodyPr>
            <a:normAutofit/>
          </a:bodyPr>
          <a:lstStyle/>
          <a:p>
            <a:r>
              <a:rPr lang="he-IL" sz="3200" dirty="0" smtClean="0">
                <a:latin typeface="Calibri" panose="020F0502020204030204" pitchFamily="34" charset="0"/>
                <a:cs typeface="Calibri" panose="020F0502020204030204" pitchFamily="34" charset="0"/>
              </a:rPr>
              <a:t>עדכונים </a:t>
            </a:r>
            <a:endParaRPr lang="he-IL" sz="32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578498" y="1218607"/>
            <a:ext cx="11128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49683" y="1474012"/>
            <a:ext cx="3993502" cy="3539430"/>
          </a:xfrm>
          <a:prstGeom prst="rect">
            <a:avLst/>
          </a:prstGeom>
          <a:noFill/>
        </p:spPr>
        <p:txBody>
          <a:bodyPr wrap="square" rtlCol="1">
            <a:spAutoFit/>
          </a:bodyPr>
          <a:lstStyle/>
          <a:p>
            <a:pPr algn="ctr"/>
            <a:r>
              <a:rPr lang="he-IL" sz="4000" b="1" dirty="0" smtClean="0">
                <a:solidFill>
                  <a:schemeClr val="accent1">
                    <a:lumMod val="75000"/>
                  </a:schemeClr>
                </a:solidFill>
                <a:latin typeface="Calibri" panose="020F0502020204030204" pitchFamily="34" charset="0"/>
                <a:cs typeface="Calibri" panose="020F0502020204030204" pitchFamily="34" charset="0"/>
              </a:rPr>
              <a:t>תחבורתי/</a:t>
            </a:r>
          </a:p>
          <a:p>
            <a:pPr algn="just"/>
            <a:endParaRPr lang="he-IL" sz="1600" dirty="0" smtClean="0">
              <a:latin typeface="Calibri" panose="020F0502020204030204" pitchFamily="34" charset="0"/>
              <a:cs typeface="Calibri" panose="020F0502020204030204" pitchFamily="34" charset="0"/>
            </a:endParaRPr>
          </a:p>
          <a:p>
            <a:pPr marL="342900" indent="-3429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מנהור </a:t>
            </a:r>
            <a:r>
              <a:rPr lang="he-IL" sz="2000" dirty="0" smtClean="0">
                <a:latin typeface="Calibri" panose="020F0502020204030204" pitchFamily="34" charset="0"/>
                <a:cs typeface="Calibri" panose="020F0502020204030204" pitchFamily="34" charset="0"/>
              </a:rPr>
              <a:t>המשך לכביש דרגה </a:t>
            </a:r>
            <a:r>
              <a:rPr lang="he-IL" sz="2000" dirty="0" smtClean="0">
                <a:latin typeface="Calibri" panose="020F0502020204030204" pitchFamily="34" charset="0"/>
                <a:cs typeface="Calibri" panose="020F0502020204030204" pitchFamily="34" charset="0"/>
              </a:rPr>
              <a:t>עליון</a:t>
            </a:r>
          </a:p>
          <a:p>
            <a:pPr marL="342900" indent="-3429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הרחבת </a:t>
            </a:r>
            <a:r>
              <a:rPr lang="he-IL" sz="2000" dirty="0" smtClean="0">
                <a:latin typeface="Calibri" panose="020F0502020204030204" pitchFamily="34" charset="0"/>
                <a:cs typeface="Calibri" panose="020F0502020204030204" pitchFamily="34" charset="0"/>
              </a:rPr>
              <a:t>כביש נחל דרגה עליון </a:t>
            </a:r>
            <a:endParaRPr lang="he-IL" sz="2000" dirty="0" smtClean="0">
              <a:latin typeface="Calibri" panose="020F0502020204030204" pitchFamily="34" charset="0"/>
              <a:cs typeface="Calibri" panose="020F0502020204030204" pitchFamily="34" charset="0"/>
            </a:endParaRPr>
          </a:p>
          <a:p>
            <a:pPr marL="342900" indent="-3429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 </a:t>
            </a:r>
            <a:r>
              <a:rPr lang="he-IL" sz="2000" dirty="0" err="1" smtClean="0">
                <a:latin typeface="Calibri" panose="020F0502020204030204" pitchFamily="34" charset="0"/>
                <a:cs typeface="Calibri" panose="020F0502020204030204" pitchFamily="34" charset="0"/>
              </a:rPr>
              <a:t>תוכנית</a:t>
            </a:r>
            <a:r>
              <a:rPr lang="he-IL" sz="2000" dirty="0" smtClean="0">
                <a:latin typeface="Calibri" panose="020F0502020204030204" pitchFamily="34" charset="0"/>
                <a:cs typeface="Calibri" panose="020F0502020204030204" pitchFamily="34" charset="0"/>
              </a:rPr>
              <a:t> </a:t>
            </a:r>
            <a:r>
              <a:rPr lang="he-IL" sz="2000" dirty="0" smtClean="0">
                <a:latin typeface="Calibri" panose="020F0502020204030204" pitchFamily="34" charset="0"/>
                <a:cs typeface="Calibri" panose="020F0502020204030204" pitchFamily="34" charset="0"/>
              </a:rPr>
              <a:t>הסדרי תנועה בית ספר צביה </a:t>
            </a:r>
          </a:p>
          <a:p>
            <a:pPr algn="just"/>
            <a:endParaRPr lang="he-IL" sz="1600" dirty="0" smtClean="0">
              <a:latin typeface="Calibri" panose="020F0502020204030204" pitchFamily="34" charset="0"/>
              <a:cs typeface="Calibri" panose="020F0502020204030204" pitchFamily="34" charset="0"/>
            </a:endParaRPr>
          </a:p>
          <a:p>
            <a:pPr algn="just"/>
            <a:endParaRPr lang="he-IL" sz="1600" dirty="0">
              <a:latin typeface="Calibri" panose="020F0502020204030204" pitchFamily="34" charset="0"/>
              <a:cs typeface="Calibri" panose="020F0502020204030204" pitchFamily="34" charset="0"/>
            </a:endParaRPr>
          </a:p>
          <a:p>
            <a:pPr algn="just"/>
            <a:endParaRPr lang="he-IL" sz="1600" dirty="0" smtClean="0">
              <a:latin typeface="Calibri" panose="020F0502020204030204" pitchFamily="34" charset="0"/>
              <a:cs typeface="Calibri" panose="020F0502020204030204" pitchFamily="34" charset="0"/>
            </a:endParaRPr>
          </a:p>
        </p:txBody>
      </p:sp>
      <p:sp>
        <p:nvSpPr>
          <p:cNvPr id="6" name="TextBox 5"/>
          <p:cNvSpPr txBox="1"/>
          <p:nvPr/>
        </p:nvSpPr>
        <p:spPr>
          <a:xfrm>
            <a:off x="3495838" y="1501779"/>
            <a:ext cx="4264090" cy="3662541"/>
          </a:xfrm>
          <a:prstGeom prst="rect">
            <a:avLst/>
          </a:prstGeom>
          <a:noFill/>
        </p:spPr>
        <p:txBody>
          <a:bodyPr wrap="square" rtlCol="1">
            <a:spAutoFit/>
          </a:bodyPr>
          <a:lstStyle/>
          <a:p>
            <a:pPr algn="just"/>
            <a:r>
              <a:rPr lang="he-IL" sz="4000" b="1" dirty="0" smtClean="0">
                <a:solidFill>
                  <a:schemeClr val="accent6"/>
                </a:solidFill>
                <a:latin typeface="Calibri" panose="020F0502020204030204" pitchFamily="34" charset="0"/>
                <a:cs typeface="Calibri" panose="020F0502020204030204" pitchFamily="34" charset="0"/>
              </a:rPr>
              <a:t>נראות ושטחי פנאי</a:t>
            </a:r>
            <a:r>
              <a:rPr lang="he-IL" sz="4000" b="1" dirty="0" smtClean="0">
                <a:solidFill>
                  <a:schemeClr val="accent6"/>
                </a:solidFill>
                <a:latin typeface="Calibri" panose="020F0502020204030204" pitchFamily="34" charset="0"/>
                <a:cs typeface="Calibri" panose="020F0502020204030204" pitchFamily="34" charset="0"/>
              </a:rPr>
              <a:t>/</a:t>
            </a:r>
            <a:endParaRPr lang="he-IL" sz="2800" dirty="0">
              <a:latin typeface="Calibri" panose="020F0502020204030204" pitchFamily="34" charset="0"/>
              <a:cs typeface="Calibri" panose="020F0502020204030204" pitchFamily="34" charset="0"/>
            </a:endParaRPr>
          </a:p>
          <a:p>
            <a:pPr marL="457200" indent="-4572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הקמת פארק 850 </a:t>
            </a:r>
          </a:p>
          <a:p>
            <a:pPr marL="457200" indent="-4572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פיתוח של הכיכרות בכניסה לשלב ב </a:t>
            </a:r>
            <a:r>
              <a:rPr lang="he-IL" sz="2000" dirty="0" err="1" smtClean="0">
                <a:latin typeface="Calibri" panose="020F0502020204030204" pitchFamily="34" charset="0"/>
                <a:cs typeface="Calibri" panose="020F0502020204030204" pitchFamily="34" charset="0"/>
              </a:rPr>
              <a:t>וג</a:t>
            </a:r>
            <a:r>
              <a:rPr lang="he-IL" sz="2000" dirty="0" smtClean="0">
                <a:latin typeface="Calibri" panose="020F0502020204030204" pitchFamily="34" charset="0"/>
                <a:cs typeface="Calibri" panose="020F0502020204030204" pitchFamily="34" charset="0"/>
              </a:rPr>
              <a:t> </a:t>
            </a:r>
          </a:p>
          <a:p>
            <a:pPr marL="457200" indent="-4572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כניסה לשכונה </a:t>
            </a:r>
          </a:p>
          <a:p>
            <a:pPr marL="457200" indent="-457200" algn="just">
              <a:lnSpc>
                <a:spcPct val="200000"/>
              </a:lnSpc>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מגרש 906 </a:t>
            </a:r>
          </a:p>
          <a:p>
            <a:pPr algn="just"/>
            <a:endParaRPr lang="he-IL" sz="1600" dirty="0" smtClean="0">
              <a:latin typeface="Calibri" panose="020F0502020204030204" pitchFamily="34" charset="0"/>
              <a:cs typeface="Calibri" panose="020F0502020204030204" pitchFamily="34" charset="0"/>
            </a:endParaRPr>
          </a:p>
          <a:p>
            <a:pPr algn="just"/>
            <a:endParaRPr lang="he-IL" sz="1600" dirty="0" smtClean="0">
              <a:latin typeface="Calibri" panose="020F0502020204030204" pitchFamily="34" charset="0"/>
              <a:cs typeface="Calibri" panose="020F0502020204030204" pitchFamily="34" charset="0"/>
            </a:endParaRPr>
          </a:p>
        </p:txBody>
      </p:sp>
      <p:sp>
        <p:nvSpPr>
          <p:cNvPr id="7" name="TextBox 6"/>
          <p:cNvSpPr txBox="1"/>
          <p:nvPr/>
        </p:nvSpPr>
        <p:spPr>
          <a:xfrm>
            <a:off x="227168" y="1497507"/>
            <a:ext cx="3078916" cy="2369880"/>
          </a:xfrm>
          <a:prstGeom prst="rect">
            <a:avLst/>
          </a:prstGeom>
          <a:noFill/>
        </p:spPr>
        <p:txBody>
          <a:bodyPr wrap="square" rtlCol="1">
            <a:spAutoFit/>
          </a:bodyPr>
          <a:lstStyle/>
          <a:p>
            <a:pPr algn="just"/>
            <a:r>
              <a:rPr lang="he-IL" sz="4000" b="1" dirty="0" smtClean="0">
                <a:solidFill>
                  <a:schemeClr val="accent2">
                    <a:lumMod val="75000"/>
                  </a:schemeClr>
                </a:solidFill>
                <a:latin typeface="Calibri" panose="020F0502020204030204" pitchFamily="34" charset="0"/>
                <a:cs typeface="Calibri" panose="020F0502020204030204" pitchFamily="34" charset="0"/>
              </a:rPr>
              <a:t>תפעולי/</a:t>
            </a:r>
          </a:p>
          <a:p>
            <a:pPr algn="just"/>
            <a:endParaRPr lang="he-IL" sz="1600"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מעבר שלב ג לעירייה </a:t>
            </a:r>
          </a:p>
          <a:p>
            <a:pPr marL="342900" indent="-342900" algn="just">
              <a:buFont typeface="Arial" panose="020B0604020202020204" pitchFamily="34" charset="0"/>
              <a:buChar char="•"/>
            </a:pPr>
            <a:endParaRPr lang="he-IL" sz="2000" dirty="0" smtClean="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he-IL" sz="2000" dirty="0" smtClean="0">
                <a:latin typeface="Calibri" panose="020F0502020204030204" pitchFamily="34" charset="0"/>
                <a:cs typeface="Calibri" panose="020F0502020204030204" pitchFamily="34" charset="0"/>
              </a:rPr>
              <a:t>פיקוח קבוע בבן חמו </a:t>
            </a:r>
          </a:p>
          <a:p>
            <a:pPr algn="just"/>
            <a:endParaRPr lang="he-IL" sz="1600" dirty="0">
              <a:latin typeface="Calibri" panose="020F0502020204030204" pitchFamily="34" charset="0"/>
              <a:cs typeface="Calibri" panose="020F0502020204030204" pitchFamily="34" charset="0"/>
            </a:endParaRPr>
          </a:p>
          <a:p>
            <a:pPr algn="just"/>
            <a:endParaRPr lang="he-IL" sz="16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922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rotWithShape="1">
          <a:blip r:embed="rId2"/>
          <a:srcRect l="5443" t="21190" r="22765" b="4892"/>
          <a:stretch/>
        </p:blipFill>
        <p:spPr>
          <a:xfrm>
            <a:off x="-709681" y="-673769"/>
            <a:ext cx="13129146" cy="7603957"/>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תצלום אוויר</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5069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הר חומה ג הרחבה</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046988"/>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עדיין לא הוגשה </a:t>
            </a:r>
            <a:r>
              <a:rPr lang="he-IL" sz="1600" dirty="0" err="1" smtClean="0">
                <a:latin typeface="Calibri" panose="020F0502020204030204" pitchFamily="34" charset="0"/>
                <a:cs typeface="Calibri" panose="020F0502020204030204" pitchFamily="34" charset="0"/>
              </a:rPr>
              <a:t>תוכנית</a:t>
            </a:r>
            <a:r>
              <a:rPr lang="he-IL" sz="1600" dirty="0" smtClean="0">
                <a:latin typeface="Calibri" panose="020F0502020204030204" pitchFamily="34" charset="0"/>
                <a:cs typeface="Calibri" panose="020F0502020204030204" pitchFamily="34" charset="0"/>
              </a:rPr>
              <a:t> מפורטת בנוגע להרחבה של הר חומה ג.</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הבעיה המרכזית בתוכנית נוגעת להרס של הגבעה של ששומרה ברובה במסגרת התוכנית הקודמת.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יש צורך לבחון כיצד אנחנו מקדמים את נושא ביחד עם התושבים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1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p:cNvPicPr>
            <a:picLocks noChangeAspect="1"/>
          </p:cNvPicPr>
          <p:nvPr/>
        </p:nvPicPr>
        <p:blipFill>
          <a:blip r:embed="rId2"/>
          <a:stretch>
            <a:fillRect/>
          </a:stretch>
        </p:blipFill>
        <p:spPr>
          <a:xfrm>
            <a:off x="-81011" y="0"/>
            <a:ext cx="12273011" cy="6858000"/>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מתוך מצגת של </a:t>
            </a:r>
            <a:r>
              <a:rPr lang="he-IL" sz="1600" dirty="0" err="1" smtClean="0">
                <a:latin typeface="Calibri" panose="020F0502020204030204" pitchFamily="34" charset="0"/>
                <a:cs typeface="Calibri" panose="020F0502020204030204" pitchFamily="34" charset="0"/>
              </a:rPr>
              <a:t>רמ"י</a:t>
            </a:r>
            <a:r>
              <a:rPr lang="he-IL" sz="1600" dirty="0" smtClean="0">
                <a:latin typeface="Calibri" panose="020F0502020204030204" pitchFamily="34" charset="0"/>
                <a:cs typeface="Calibri" panose="020F0502020204030204" pitchFamily="34" charset="0"/>
              </a:rPr>
              <a:t> מ2018 לא מופעי שם התוכניות של הר חומה ה</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433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מורדות רמת רחל דרום</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1323439"/>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לקראת יום רביעי מתוכננת שישבה בזום בנושא עם </a:t>
            </a:r>
            <a:r>
              <a:rPr lang="he-IL" sz="1600" dirty="0" err="1" smtClean="0">
                <a:latin typeface="Calibri" panose="020F0502020204030204" pitchFamily="34" charset="0"/>
                <a:cs typeface="Calibri" panose="020F0502020204030204" pitchFamily="34" charset="0"/>
              </a:rPr>
              <a:t>רמ"י</a:t>
            </a:r>
            <a:r>
              <a:rPr lang="he-IL" sz="1600" dirty="0" smtClean="0">
                <a:latin typeface="Calibri" panose="020F0502020204030204" pitchFamily="34" charset="0"/>
                <a:cs typeface="Calibri" panose="020F0502020204030204" pitchFamily="34" charset="0"/>
              </a:rPr>
              <a:t> וגורמים נוספים בעיריית ירושלים שם </a:t>
            </a:r>
            <a:r>
              <a:rPr lang="he-IL" sz="1600" dirty="0" err="1" smtClean="0">
                <a:latin typeface="Calibri" panose="020F0502020204030204" pitchFamily="34" charset="0"/>
                <a:cs typeface="Calibri" panose="020F0502020204030204" pitchFamily="34" charset="0"/>
              </a:rPr>
              <a:t>תוצגה</a:t>
            </a:r>
            <a:r>
              <a:rPr lang="he-IL" sz="1600" dirty="0" smtClean="0">
                <a:latin typeface="Calibri" panose="020F0502020204030204" pitchFamily="34" charset="0"/>
                <a:cs typeface="Calibri" panose="020F0502020204030204" pitchFamily="34" charset="0"/>
              </a:rPr>
              <a:t> התוכנית העדכנית.</a:t>
            </a:r>
          </a:p>
        </p:txBody>
      </p:sp>
    </p:spTree>
    <p:extLst>
      <p:ext uri="{BB962C8B-B14F-4D97-AF65-F5344CB8AC3E}">
        <p14:creationId xmlns:p14="http://schemas.microsoft.com/office/powerpoint/2010/main" val="318742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פרויקט תקופתי</a:t>
            </a:r>
            <a:endParaRPr lang="en-US" sz="8800" dirty="0"/>
          </a:p>
        </p:txBody>
      </p:sp>
      <p:pic>
        <p:nvPicPr>
          <p:cNvPr id="6146" name="Picture 2" descr="מתי כדאי להחיות פרויקט כושל - ומתי להרוג אותו? - אנשים ומחשבים - פורטל  חדשות היי-טק, מיחשוב, טלקום, טכנולוגיו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848" y="1690688"/>
            <a:ext cx="7122303" cy="498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69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6368" t="19851" r="21020" b="7446"/>
          <a:stretch/>
        </p:blipFill>
        <p:spPr>
          <a:xfrm>
            <a:off x="0" y="-56640"/>
            <a:ext cx="12723433" cy="7165920"/>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1"/>
            <a:ext cx="3120043" cy="550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אתר ארכיאולוגי</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293209"/>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האתר הארכיאולוגי במעלה הר חומה נותר בתור מובלעת בלב השכונה מאז הקמתה ואינו נגיש לתושבים.</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כיום האתר נמצא בבעלות המנזר הפרנציסקני אך אינו מטופח על ידם.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פרויקט תקופתי יכול לכלכול מיפוי בעלי העניין ובחינת אלטרנטיבות שונות להנגשה של האתר לציבור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3386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24204" t="11360" r="24751" b="34626"/>
          <a:stretch/>
        </p:blipFill>
        <p:spPr>
          <a:xfrm>
            <a:off x="588617" y="18507"/>
            <a:ext cx="11080219" cy="6595195"/>
          </a:xfrm>
          <a:prstGeom prst="rect">
            <a:avLst/>
          </a:prstGeom>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2156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433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אתר ארכיאולוגי</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טקסט</a:t>
            </a:r>
            <a:endParaRPr lang="he-IL" sz="1600" dirty="0">
              <a:latin typeface="Calibri" panose="020F0502020204030204" pitchFamily="34" charset="0"/>
              <a:cs typeface="Calibri" panose="020F0502020204030204" pitchFamily="34" charset="0"/>
            </a:endParaRPr>
          </a:p>
        </p:txBody>
      </p:sp>
      <p:pic>
        <p:nvPicPr>
          <p:cNvPr id="2050" name="Picture 2" descr="https://michaelarch.files.wordpress.com/2014/04/img_1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0" y="-842797"/>
            <a:ext cx="12127410" cy="909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36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433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אתר ארכיאולוגי</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טקסט</a:t>
            </a:r>
            <a:endParaRPr lang="he-IL" sz="1600" dirty="0">
              <a:latin typeface="Calibri" panose="020F0502020204030204" pitchFamily="34" charset="0"/>
              <a:cs typeface="Calibri" panose="020F0502020204030204" pitchFamily="34" charset="0"/>
            </a:endParaRPr>
          </a:p>
        </p:txBody>
      </p:sp>
      <p:pic>
        <p:nvPicPr>
          <p:cNvPr id="3074" name="Picture 2" descr="https://michaelarch.files.wordpress.com/2014/04/img_1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 y="-1743550"/>
            <a:ext cx="12187513" cy="914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76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s to San Francisco Has Needed This for a Long Time: a 'Hill Map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97" y="-444666"/>
            <a:ext cx="12407174" cy="82921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433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fontScale="90000"/>
          </a:bodyPr>
          <a:lstStyle/>
          <a:p>
            <a:pPr algn="ctr"/>
            <a:r>
              <a:rPr lang="he-IL" sz="3600" dirty="0" smtClean="0">
                <a:latin typeface="Calibri" panose="020F0502020204030204" pitchFamily="34" charset="0"/>
                <a:cs typeface="Calibri" panose="020F0502020204030204" pitchFamily="34" charset="0"/>
              </a:rPr>
              <a:t>תכנון וטופוגרפיה הררית</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27342"/>
            <a:ext cx="2470266" cy="230832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עריכת תחקיר סביב דוגמאות שונות לבנייה עירונית </a:t>
            </a:r>
            <a:r>
              <a:rPr lang="he-IL" sz="1600" dirty="0" err="1" smtClean="0">
                <a:latin typeface="Calibri" panose="020F0502020204030204" pitchFamily="34" charset="0"/>
                <a:cs typeface="Calibri" panose="020F0502020204030204" pitchFamily="34" charset="0"/>
              </a:rPr>
              <a:t>הבקשר</a:t>
            </a:r>
            <a:r>
              <a:rPr lang="he-IL" sz="1600" dirty="0" smtClean="0">
                <a:latin typeface="Calibri" panose="020F0502020204030204" pitchFamily="34" charset="0"/>
                <a:cs typeface="Calibri" panose="020F0502020204030204" pitchFamily="34" charset="0"/>
              </a:rPr>
              <a:t> של טופוגרפיה הררית.</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התוצר הסופי עשוי מסמך מסכם בו יוצגו מסקנות מרכזיות לצד דוגמאות רלוונטיות בהן נוכל להשתמש במסגרת </a:t>
            </a:r>
            <a:r>
              <a:rPr lang="he-IL" sz="1600" dirty="0" err="1" smtClean="0">
                <a:latin typeface="Calibri" panose="020F0502020204030204" pitchFamily="34" charset="0"/>
                <a:cs typeface="Calibri" panose="020F0502020204030204" pitchFamily="34" charset="0"/>
              </a:rPr>
              <a:t>התנגדיות</a:t>
            </a:r>
            <a:r>
              <a:rPr lang="he-IL" sz="1600" dirty="0" smtClean="0">
                <a:latin typeface="Calibri" panose="020F0502020204030204" pitchFamily="34" charset="0"/>
                <a:cs typeface="Calibri" panose="020F0502020204030204" pitchFamily="34" charset="0"/>
              </a:rPr>
              <a:t> וחוות דעת עתידיות.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67849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תמונה 01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20" b="7451"/>
          <a:stretch/>
        </p:blipFill>
        <p:spPr bwMode="auto">
          <a:xfrm>
            <a:off x="-39040" y="-95534"/>
            <a:ext cx="12294730" cy="7001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רחוב בשכונה</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3865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שיפור נופי</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1569660"/>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חלק מן הבעיות המלוות את הקמת השכונה מאז הקמתה היא הנראות שלה המתבטאת בקירות תמך בוהקים, כניסות לחניות ומעט מאוד ירוק המגיע מן הגינות הפנימיות. </a:t>
            </a:r>
          </a:p>
        </p:txBody>
      </p:sp>
    </p:spTree>
    <p:extLst>
      <p:ext uri="{BB962C8B-B14F-4D97-AF65-F5344CB8AC3E}">
        <p14:creationId xmlns:p14="http://schemas.microsoft.com/office/powerpoint/2010/main" val="1935302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תמונה 1026"/>
          <p:cNvPicPr>
            <a:picLocks noChangeAspect="1" noChangeArrowheads="1"/>
          </p:cNvPicPr>
          <p:nvPr/>
        </p:nvPicPr>
        <p:blipFill>
          <a:blip r:embed="rId2" cstate="print">
            <a:extLst>
              <a:ext uri="{28A0092B-C50C-407E-A947-70E740481C1C}">
                <a14:useLocalDpi xmlns:a14="http://schemas.microsoft.com/office/drawing/2010/main" val="0"/>
              </a:ext>
            </a:extLst>
          </a:blip>
          <a:srcRect b="27155"/>
          <a:stretch>
            <a:fillRect/>
          </a:stretch>
        </p:blipFill>
        <p:spPr bwMode="auto">
          <a:xfrm>
            <a:off x="0" y="0"/>
            <a:ext cx="12669774" cy="6923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מתוך מצגת משנת 2010</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1063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תחבורה</a:t>
            </a:r>
            <a:endParaRPr lang="en-US" sz="8800" dirty="0"/>
          </a:p>
        </p:txBody>
      </p:sp>
      <p:pic>
        <p:nvPicPr>
          <p:cNvPr id="1026" name="Picture 2" descr="הרשות הארצית לתחבורה ציבורי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 y="2147887"/>
            <a:ext cx="12181205" cy="365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570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t children plan cities for a brighter future | URBAN HUB"/>
          <p:cNvPicPr>
            <a:picLocks noChangeAspect="1" noChangeArrowheads="1"/>
          </p:cNvPicPr>
          <p:nvPr/>
        </p:nvPicPr>
        <p:blipFill rotWithShape="1">
          <a:blip r:embed="rId2">
            <a:extLst>
              <a:ext uri="{28A0092B-C50C-407E-A947-70E740481C1C}">
                <a14:useLocalDpi xmlns:a14="http://schemas.microsoft.com/office/drawing/2010/main" val="0"/>
              </a:ext>
            </a:extLst>
          </a:blip>
          <a:srcRect t="25971" b="1307"/>
          <a:stretch/>
        </p:blipFill>
        <p:spPr bwMode="auto">
          <a:xfrm>
            <a:off x="-59094" y="-46653"/>
            <a:ext cx="12251094" cy="69046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1"/>
            <a:ext cx="3120043" cy="550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תכנון לילדים</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3046988"/>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האו"ם מקדם בשנים האחרונות יוזמה של תכנון עירוני שמותאם לילדים ברמה המקומית מי שמקדם את הנושא זה הקליניקה האורבנית בירושלים שהוציאה מסמך מסמכים בנושא. </a:t>
            </a:r>
          </a:p>
          <a:p>
            <a:pPr algn="just"/>
            <a:endParaRPr lang="he-IL" sz="1600" dirty="0">
              <a:latin typeface="Calibri" panose="020F0502020204030204" pitchFamily="34" charset="0"/>
              <a:cs typeface="Calibri" panose="020F0502020204030204" pitchFamily="34" charset="0"/>
            </a:endParaRPr>
          </a:p>
          <a:p>
            <a:pPr algn="just"/>
            <a:r>
              <a:rPr lang="he-IL" sz="1600" dirty="0" smtClean="0">
                <a:latin typeface="Calibri" panose="020F0502020204030204" pitchFamily="34" charset="0"/>
                <a:cs typeface="Calibri" panose="020F0502020204030204" pitchFamily="34" charset="0"/>
              </a:rPr>
              <a:t>פרויקט נושאי בהקשר הזה יכלול לימוד של גוף הידע הקיים בנושא </a:t>
            </a:r>
            <a:r>
              <a:rPr lang="he-IL" sz="1600" dirty="0" err="1" smtClean="0">
                <a:latin typeface="Calibri" panose="020F0502020204030204" pitchFamily="34" charset="0"/>
                <a:cs typeface="Calibri" panose="020F0502020204030204" pitchFamily="34" charset="0"/>
              </a:rPr>
              <a:t>וישום</a:t>
            </a:r>
            <a:r>
              <a:rPr lang="he-IL" sz="1600" dirty="0" smtClean="0">
                <a:latin typeface="Calibri" panose="020F0502020204030204" pitchFamily="34" charset="0"/>
                <a:cs typeface="Calibri" panose="020F0502020204030204" pitchFamily="34" charset="0"/>
              </a:rPr>
              <a:t> שלו במסגרת השכונה הקיימת ותכנון עתידי. </a:t>
            </a:r>
          </a:p>
        </p:txBody>
      </p:sp>
    </p:spTree>
    <p:extLst>
      <p:ext uri="{BB962C8B-B14F-4D97-AF65-F5344CB8AC3E}">
        <p14:creationId xmlns:p14="http://schemas.microsoft.com/office/powerpoint/2010/main" val="31431727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1"/>
            <a:ext cx="3120043" cy="550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תכנון לילדים</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תמונה 4"/>
          <p:cNvPicPr>
            <a:picLocks noChangeAspect="1"/>
          </p:cNvPicPr>
          <p:nvPr/>
        </p:nvPicPr>
        <p:blipFill>
          <a:blip r:embed="rId2"/>
          <a:stretch>
            <a:fillRect/>
          </a:stretch>
        </p:blipFill>
        <p:spPr>
          <a:xfrm>
            <a:off x="40554" y="43625"/>
            <a:ext cx="12192001" cy="6858000"/>
          </a:xfrm>
          <a:prstGeom prst="rect">
            <a:avLst/>
          </a:prstGeom>
        </p:spPr>
      </p:pic>
      <p:sp>
        <p:nvSpPr>
          <p:cNvPr id="12" name="TextBox 11"/>
          <p:cNvSpPr txBox="1"/>
          <p:nvPr/>
        </p:nvSpPr>
        <p:spPr>
          <a:xfrm>
            <a:off x="-218052"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מתוך דוח של הקליניקה האורבנית הנושא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169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497"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1"/>
            <a:ext cx="3120043" cy="550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תכנון לילדים</a:t>
            </a:r>
            <a:endParaRPr lang="he-IL" sz="3600" dirty="0">
              <a:latin typeface="Calibri" panose="020F0502020204030204" pitchFamily="34" charset="0"/>
              <a:cs typeface="Calibri" panose="020F0502020204030204" pitchFamily="34" charset="0"/>
            </a:endParaRPr>
          </a:p>
        </p:txBody>
      </p:sp>
      <p:pic>
        <p:nvPicPr>
          <p:cNvPr id="3" name="תמונה 2"/>
          <p:cNvPicPr>
            <a:picLocks noChangeAspect="1"/>
          </p:cNvPicPr>
          <p:nvPr/>
        </p:nvPicPr>
        <p:blipFill>
          <a:blip r:embed="rId2"/>
          <a:stretch>
            <a:fillRect/>
          </a:stretch>
        </p:blipFill>
        <p:spPr>
          <a:xfrm>
            <a:off x="0" y="0"/>
            <a:ext cx="12192000" cy="6858000"/>
          </a:xfrm>
          <a:prstGeom prst="rect">
            <a:avLst/>
          </a:prstGeom>
        </p:spPr>
      </p:pic>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8052" y="6444425"/>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מתוך פרויקט בקטמונים שנתמך על ידי הקליניקה האורבנית </a:t>
            </a:r>
            <a:endParaRPr lang="he-IL"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2448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p:cNvPicPr>
            <a:picLocks noChangeAspect="1"/>
          </p:cNvPicPr>
          <p:nvPr/>
        </p:nvPicPr>
        <p:blipFill rotWithShape="1">
          <a:blip r:embed="rId2"/>
          <a:srcRect l="5408" t="21124" r="23211" b="12209"/>
          <a:stretch/>
        </p:blipFill>
        <p:spPr>
          <a:xfrm>
            <a:off x="-862263" y="-12263"/>
            <a:ext cx="13054263" cy="6858000"/>
          </a:xfrm>
          <a:prstGeom prst="rect">
            <a:avLst/>
          </a:prstGeom>
        </p:spPr>
      </p:pic>
      <p:sp>
        <p:nvSpPr>
          <p:cNvPr id="4" name="מלבן 3"/>
          <p:cNvSpPr/>
          <p:nvPr/>
        </p:nvSpPr>
        <p:spPr>
          <a:xfrm>
            <a:off x="8919556" y="99752"/>
            <a:ext cx="3120043" cy="359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8987731" y="171945"/>
            <a:ext cx="2967644" cy="1325563"/>
          </a:xfrm>
        </p:spPr>
        <p:txBody>
          <a:bodyPr>
            <a:normAutofit fontScale="90000"/>
          </a:bodyPr>
          <a:lstStyle/>
          <a:p>
            <a:pPr algn="ctr"/>
            <a:r>
              <a:rPr lang="he-IL" sz="3600" dirty="0" smtClean="0">
                <a:latin typeface="Calibri" panose="020F0502020204030204" pitchFamily="34" charset="0"/>
                <a:cs typeface="Calibri" panose="020F0502020204030204" pitchFamily="34" charset="0"/>
              </a:rPr>
              <a:t>מנהור המשך לכביש דרגה עליון</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36420" y="1900992"/>
            <a:ext cx="2470266" cy="1384995"/>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כיום כביש דרגה עליון מחבר את שכונת הר חומה לצומת רוזמרין ולכביש בגין אם זאת במצב העניינים הנוכחי הנוסע נאלץ לעבור שלושה צמתים </a:t>
            </a:r>
            <a:r>
              <a:rPr lang="he-IL" sz="1200" dirty="0" err="1" smtClean="0">
                <a:latin typeface="Calibri" panose="020F0502020204030204" pitchFamily="34" charset="0"/>
                <a:cs typeface="Calibri" panose="020F0502020204030204" pitchFamily="34" charset="0"/>
              </a:rPr>
              <a:t>מרוזמרים</a:t>
            </a:r>
            <a:r>
              <a:rPr lang="he-IL" sz="1200" dirty="0" smtClean="0">
                <a:latin typeface="Calibri" panose="020F0502020204030204" pitchFamily="34" charset="0"/>
                <a:cs typeface="Calibri" panose="020F0502020204030204" pitchFamily="34" charset="0"/>
              </a:rPr>
              <a:t>. מנהור של המקטע בין צומת רוזמרין לכביש בגין יכול לצמצם את זמן הנסיעה ולהקל על העומסים בכביש.</a:t>
            </a:r>
            <a:endParaRPr lang="he-IL" sz="1200" dirty="0">
              <a:latin typeface="Calibri" panose="020F0502020204030204" pitchFamily="34" charset="0"/>
              <a:cs typeface="Calibri" panose="020F0502020204030204" pitchFamily="34" charset="0"/>
            </a:endParaRPr>
          </a:p>
        </p:txBody>
      </p:sp>
      <p:sp>
        <p:nvSpPr>
          <p:cNvPr id="12" name="אליפסה 11"/>
          <p:cNvSpPr/>
          <p:nvPr/>
        </p:nvSpPr>
        <p:spPr>
          <a:xfrm>
            <a:off x="6405571" y="3416737"/>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2849726" y="2971569"/>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p:cNvSpPr/>
          <p:nvPr/>
        </p:nvSpPr>
        <p:spPr>
          <a:xfrm>
            <a:off x="5515850" y="3693695"/>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79689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0143" t="20547" r="22021" b="4892"/>
          <a:stretch/>
        </p:blipFill>
        <p:spPr>
          <a:xfrm>
            <a:off x="-213815" y="-549035"/>
            <a:ext cx="12405815" cy="7670043"/>
          </a:xfrm>
          <a:prstGeom prst="rect">
            <a:avLst/>
          </a:prstGeom>
        </p:spPr>
      </p:pic>
      <p:sp>
        <p:nvSpPr>
          <p:cNvPr id="2" name="כותרת 1"/>
          <p:cNvSpPr>
            <a:spLocks noGrp="1"/>
          </p:cNvSpPr>
          <p:nvPr>
            <p:ph type="title"/>
          </p:nvPr>
        </p:nvSpPr>
        <p:spPr>
          <a:xfrm>
            <a:off x="9071955" y="99753"/>
            <a:ext cx="2967644" cy="1325563"/>
          </a:xfrm>
        </p:spPr>
        <p:txBody>
          <a:bodyPr>
            <a:normAutofit/>
          </a:bodyPr>
          <a:lstStyle/>
          <a:p>
            <a:pPr algn="ctr"/>
            <a:r>
              <a:rPr lang="he-IL" sz="3600" dirty="0" smtClean="0">
                <a:latin typeface="Calibri" panose="020F0502020204030204" pitchFamily="34" charset="0"/>
                <a:cs typeface="Calibri" panose="020F0502020204030204" pitchFamily="34" charset="0"/>
              </a:rPr>
              <a:t>הרחבת כביש נחל דרגה עליון</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320644" y="1417003"/>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320644" y="1828800"/>
            <a:ext cx="2470266" cy="276999"/>
          </a:xfrm>
          <a:prstGeom prst="rect">
            <a:avLst/>
          </a:prstGeom>
          <a:noFill/>
        </p:spPr>
        <p:txBody>
          <a:bodyPr wrap="square" rtlCol="1">
            <a:spAutoFit/>
          </a:bodyPr>
          <a:lstStyle/>
          <a:p>
            <a:r>
              <a:rPr lang="he-IL" sz="1200" dirty="0" smtClean="0">
                <a:latin typeface="Calibri" panose="020F0502020204030204" pitchFamily="34" charset="0"/>
                <a:cs typeface="Calibri" panose="020F0502020204030204" pitchFamily="34" charset="0"/>
              </a:rPr>
              <a:t>טקסט </a:t>
            </a:r>
            <a:endParaRPr lang="he-IL" sz="1200" dirty="0">
              <a:latin typeface="Calibri" panose="020F0502020204030204" pitchFamily="34" charset="0"/>
              <a:cs typeface="Calibri" panose="020F0502020204030204" pitchFamily="34" charset="0"/>
            </a:endParaRPr>
          </a:p>
        </p:txBody>
      </p:sp>
      <p:sp>
        <p:nvSpPr>
          <p:cNvPr id="15" name="מלבן 14"/>
          <p:cNvSpPr/>
          <p:nvPr/>
        </p:nvSpPr>
        <p:spPr>
          <a:xfrm>
            <a:off x="8919556" y="99752"/>
            <a:ext cx="3120043" cy="2998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כותרת 1"/>
          <p:cNvSpPr txBox="1">
            <a:spLocks/>
          </p:cNvSpPr>
          <p:nvPr/>
        </p:nvSpPr>
        <p:spPr>
          <a:xfrm>
            <a:off x="8987731" y="171945"/>
            <a:ext cx="2967644"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smtClean="0">
                <a:latin typeface="Calibri" panose="020F0502020204030204" pitchFamily="34" charset="0"/>
                <a:cs typeface="Calibri" panose="020F0502020204030204" pitchFamily="34" charset="0"/>
              </a:rPr>
              <a:t>הרחבת כביש דרגה עליון</a:t>
            </a:r>
            <a:endParaRPr lang="he-IL" sz="3600" dirty="0">
              <a:latin typeface="Calibri" panose="020F0502020204030204" pitchFamily="34" charset="0"/>
              <a:cs typeface="Calibri" panose="020F0502020204030204" pitchFamily="34" charset="0"/>
            </a:endParaRPr>
          </a:p>
        </p:txBody>
      </p:sp>
      <p:cxnSp>
        <p:nvCxnSpPr>
          <p:cNvPr id="17" name="מחבר ישר 16"/>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236420" y="1900992"/>
            <a:ext cx="2470266" cy="830997"/>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כיום התנועה לישוב עוברת דרך צומת מרכזית אחת מכיוון נחל דרגה. פתיחה של כביש גישה נוסף יכולה לסייע להפחית את התלות בצומת הקיימת. </a:t>
            </a:r>
            <a:endParaRPr lang="he-IL"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0094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37324" y="0"/>
            <a:ext cx="12039599" cy="6908734"/>
          </a:xfrm>
          <a:prstGeom prst="rect">
            <a:avLst/>
          </a:prstGeom>
        </p:spPr>
      </p:pic>
      <p:sp>
        <p:nvSpPr>
          <p:cNvPr id="11" name="TextBox 10"/>
          <p:cNvSpPr txBox="1"/>
          <p:nvPr/>
        </p:nvSpPr>
        <p:spPr>
          <a:xfrm>
            <a:off x="-177497" y="6499648"/>
            <a:ext cx="12369497" cy="338554"/>
          </a:xfrm>
          <a:prstGeom prst="rect">
            <a:avLst/>
          </a:prstGeom>
          <a:noFill/>
        </p:spPr>
        <p:txBody>
          <a:bodyPr wrap="square" rtlCol="1">
            <a:spAutoFit/>
          </a:bodyPr>
          <a:lstStyle/>
          <a:p>
            <a:pPr algn="just"/>
            <a:r>
              <a:rPr lang="he-IL" sz="1600" dirty="0" smtClean="0">
                <a:latin typeface="Calibri" panose="020F0502020204030204" pitchFamily="34" charset="0"/>
                <a:cs typeface="Calibri" panose="020F0502020204030204" pitchFamily="34" charset="0"/>
              </a:rPr>
              <a:t>תמונה: הסבר על התמונה </a:t>
            </a:r>
            <a:endParaRPr lang="he-IL" sz="1600" dirty="0">
              <a:latin typeface="Calibri" panose="020F0502020204030204" pitchFamily="34" charset="0"/>
              <a:cs typeface="Calibri" panose="020F0502020204030204" pitchFamily="34" charset="0"/>
            </a:endParaRPr>
          </a:p>
        </p:txBody>
      </p:sp>
      <p:sp>
        <p:nvSpPr>
          <p:cNvPr id="4" name="מלבן 3"/>
          <p:cNvSpPr/>
          <p:nvPr/>
        </p:nvSpPr>
        <p:spPr>
          <a:xfrm>
            <a:off x="8919556" y="99752"/>
            <a:ext cx="3120043" cy="63446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a:xfrm>
            <a:off x="9050694" y="171945"/>
            <a:ext cx="2904681" cy="1325563"/>
          </a:xfrm>
        </p:spPr>
        <p:txBody>
          <a:bodyPr>
            <a:normAutofit/>
          </a:bodyPr>
          <a:lstStyle/>
          <a:p>
            <a:pPr algn="ctr"/>
            <a:r>
              <a:rPr lang="he-IL" sz="3600" dirty="0" smtClean="0">
                <a:latin typeface="Calibri" panose="020F0502020204030204" pitchFamily="34" charset="0"/>
                <a:cs typeface="Calibri" panose="020F0502020204030204" pitchFamily="34" charset="0"/>
              </a:rPr>
              <a:t>הסדרי תנועה בית ספר צביה</a:t>
            </a:r>
            <a:endParaRPr lang="he-IL" sz="3600" dirty="0">
              <a:latin typeface="Calibri" panose="020F0502020204030204" pitchFamily="34" charset="0"/>
              <a:cs typeface="Calibri" panose="020F0502020204030204" pitchFamily="34" charset="0"/>
            </a:endParaRPr>
          </a:p>
        </p:txBody>
      </p:sp>
      <p:cxnSp>
        <p:nvCxnSpPr>
          <p:cNvPr id="8" name="מחבר ישר 7"/>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267901" y="1900991"/>
            <a:ext cx="2470266" cy="4031873"/>
          </a:xfrm>
          <a:prstGeom prst="rect">
            <a:avLst/>
          </a:prstGeom>
          <a:noFill/>
        </p:spPr>
        <p:txBody>
          <a:bodyPr wrap="square" rtlCol="1">
            <a:spAutoFit/>
          </a:bodyPr>
          <a:lstStyle/>
          <a:p>
            <a:pPr lvl="0" algn="just"/>
            <a:r>
              <a:rPr lang="he-IL" sz="1600" b="1" dirty="0">
                <a:latin typeface="Calibri" panose="020F0502020204030204" pitchFamily="34" charset="0"/>
                <a:cs typeface="Calibri" panose="020F0502020204030204" pitchFamily="34" charset="0"/>
              </a:rPr>
              <a:t>כניסת משאיות וכלי רכב כבדים על גבי חניון גני הילדים </a:t>
            </a:r>
            <a:r>
              <a:rPr lang="he-IL" sz="1600" dirty="0">
                <a:latin typeface="Calibri" panose="020F0502020204030204" pitchFamily="34" charset="0"/>
                <a:cs typeface="Calibri" panose="020F0502020204030204" pitchFamily="34" charset="0"/>
              </a:rPr>
              <a:t>- </a:t>
            </a:r>
            <a:r>
              <a:rPr lang="he-IL" sz="1600" dirty="0" smtClean="0">
                <a:latin typeface="Calibri" panose="020F0502020204030204" pitchFamily="34" charset="0"/>
                <a:cs typeface="Calibri" panose="020F0502020204030204" pitchFamily="34" charset="0"/>
              </a:rPr>
              <a:t>הכניסה </a:t>
            </a:r>
            <a:r>
              <a:rPr lang="he-IL" sz="1600" dirty="0">
                <a:latin typeface="Calibri" panose="020F0502020204030204" pitchFamily="34" charset="0"/>
                <a:cs typeface="Calibri" panose="020F0502020204030204" pitchFamily="34" charset="0"/>
              </a:rPr>
              <a:t>והיציאה של המשאיות ממוקם על גבי החניון בו מתרחשת העלאה והורדה של ילדים בגני הילדים. </a:t>
            </a:r>
            <a:endParaRPr lang="en-US" sz="1600" dirty="0">
              <a:latin typeface="Calibri" panose="020F0502020204030204" pitchFamily="34" charset="0"/>
              <a:cs typeface="Calibri" panose="020F0502020204030204" pitchFamily="34" charset="0"/>
            </a:endParaRPr>
          </a:p>
          <a:p>
            <a:pPr algn="just"/>
            <a:r>
              <a:rPr lang="fr-FR" sz="1600" dirty="0">
                <a:latin typeface="Calibri" panose="020F0502020204030204" pitchFamily="34" charset="0"/>
                <a:cs typeface="Calibri" panose="020F0502020204030204" pitchFamily="34" charset="0"/>
              </a:rPr>
              <a:t> </a:t>
            </a:r>
            <a:endParaRPr lang="en-US" sz="1600" b="1" dirty="0">
              <a:latin typeface="Calibri" panose="020F0502020204030204" pitchFamily="34" charset="0"/>
              <a:cs typeface="Calibri" panose="020F0502020204030204" pitchFamily="34" charset="0"/>
            </a:endParaRPr>
          </a:p>
          <a:p>
            <a:pPr lvl="0" algn="just"/>
            <a:r>
              <a:rPr lang="he-IL" sz="1600" b="1" dirty="0">
                <a:latin typeface="Calibri" panose="020F0502020204030204" pitchFamily="34" charset="0"/>
                <a:cs typeface="Calibri" panose="020F0502020204030204" pitchFamily="34" charset="0"/>
              </a:rPr>
              <a:t>הפרעה לתנועה ולחנייה לאורך רחוב אסתר רזיאל נאור </a:t>
            </a:r>
            <a:r>
              <a:rPr lang="he-IL" sz="1600" dirty="0">
                <a:latin typeface="Calibri" panose="020F0502020204030204" pitchFamily="34" charset="0"/>
                <a:cs typeface="Calibri" panose="020F0502020204030204" pitchFamily="34" charset="0"/>
              </a:rPr>
              <a:t>– המיקום של הכניסה </a:t>
            </a:r>
            <a:r>
              <a:rPr lang="he-IL" sz="1600" dirty="0" smtClean="0">
                <a:latin typeface="Calibri" panose="020F0502020204030204" pitchFamily="34" charset="0"/>
                <a:cs typeface="Calibri" panose="020F0502020204030204" pitchFamily="34" charset="0"/>
              </a:rPr>
              <a:t>מאלצת </a:t>
            </a:r>
            <a:r>
              <a:rPr lang="he-IL" sz="1600" dirty="0">
                <a:latin typeface="Calibri" panose="020F0502020204030204" pitchFamily="34" charset="0"/>
                <a:cs typeface="Calibri" panose="020F0502020204030204" pitchFamily="34" charset="0"/>
              </a:rPr>
              <a:t>את המשאיות לעבור דרך רחוב אסתר </a:t>
            </a:r>
            <a:r>
              <a:rPr lang="he-IL" sz="1600" dirty="0" smtClean="0">
                <a:latin typeface="Calibri" panose="020F0502020204030204" pitchFamily="34" charset="0"/>
                <a:cs typeface="Calibri" panose="020F0502020204030204" pitchFamily="34" charset="0"/>
              </a:rPr>
              <a:t>רזיאל </a:t>
            </a:r>
          </a:p>
          <a:p>
            <a:pPr lvl="0" algn="just"/>
            <a:endParaRPr lang="he-IL" sz="1600" dirty="0">
              <a:latin typeface="Calibri" panose="020F0502020204030204" pitchFamily="34" charset="0"/>
              <a:cs typeface="Calibri" panose="020F0502020204030204" pitchFamily="34" charset="0"/>
            </a:endParaRPr>
          </a:p>
          <a:p>
            <a:pPr lvl="0" algn="just"/>
            <a:r>
              <a:rPr lang="he-IL" sz="1600" b="1" dirty="0" smtClean="0">
                <a:latin typeface="Calibri" panose="020F0502020204030204" pitchFamily="34" charset="0"/>
                <a:cs typeface="Calibri" panose="020F0502020204030204" pitchFamily="34" charset="0"/>
              </a:rPr>
              <a:t>שבילי </a:t>
            </a:r>
            <a:r>
              <a:rPr lang="he-IL" sz="1600" b="1" dirty="0">
                <a:latin typeface="Calibri" panose="020F0502020204030204" pitchFamily="34" charset="0"/>
                <a:cs typeface="Calibri" panose="020F0502020204030204" pitchFamily="34" charset="0"/>
              </a:rPr>
              <a:t>אופניים </a:t>
            </a:r>
            <a:r>
              <a:rPr lang="he-IL" sz="1600" dirty="0">
                <a:latin typeface="Calibri" panose="020F0502020204030204" pitchFamily="34" charset="0"/>
                <a:cs typeface="Calibri" panose="020F0502020204030204" pitchFamily="34" charset="0"/>
              </a:rPr>
              <a:t>– במסמכים שנשלחו לנו ממוקם שביל אופניים, הוא לא קיים.</a:t>
            </a:r>
          </a:p>
        </p:txBody>
      </p:sp>
      <p:sp>
        <p:nvSpPr>
          <p:cNvPr id="12" name="אליפסה 11"/>
          <p:cNvSpPr/>
          <p:nvPr/>
        </p:nvSpPr>
        <p:spPr>
          <a:xfrm>
            <a:off x="2862976" y="5150115"/>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p:cNvSpPr txBox="1"/>
          <p:nvPr/>
        </p:nvSpPr>
        <p:spPr>
          <a:xfrm>
            <a:off x="2943434" y="5202361"/>
            <a:ext cx="312907" cy="369332"/>
          </a:xfrm>
          <a:prstGeom prst="rect">
            <a:avLst/>
          </a:prstGeom>
          <a:noFill/>
        </p:spPr>
        <p:txBody>
          <a:bodyPr wrap="none" rtlCol="1">
            <a:spAutoFit/>
          </a:bodyPr>
          <a:lstStyle/>
          <a:p>
            <a:r>
              <a:rPr lang="he-IL" dirty="0" smtClean="0">
                <a:solidFill>
                  <a:srgbClr val="FF0000"/>
                </a:solidFill>
              </a:rPr>
              <a:t>2</a:t>
            </a:r>
            <a:endParaRPr lang="he-IL" dirty="0">
              <a:solidFill>
                <a:srgbClr val="FF0000"/>
              </a:solidFill>
            </a:endParaRPr>
          </a:p>
        </p:txBody>
      </p:sp>
      <p:sp>
        <p:nvSpPr>
          <p:cNvPr id="14" name="אליפסה 13"/>
          <p:cNvSpPr/>
          <p:nvPr/>
        </p:nvSpPr>
        <p:spPr>
          <a:xfrm>
            <a:off x="2259597" y="1664079"/>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14"/>
          <p:cNvSpPr txBox="1"/>
          <p:nvPr/>
        </p:nvSpPr>
        <p:spPr>
          <a:xfrm>
            <a:off x="2340055" y="1716325"/>
            <a:ext cx="312907" cy="369332"/>
          </a:xfrm>
          <a:prstGeom prst="rect">
            <a:avLst/>
          </a:prstGeom>
          <a:noFill/>
        </p:spPr>
        <p:txBody>
          <a:bodyPr wrap="none" rtlCol="1">
            <a:spAutoFit/>
          </a:bodyPr>
          <a:lstStyle/>
          <a:p>
            <a:r>
              <a:rPr lang="he-IL" dirty="0" smtClean="0">
                <a:solidFill>
                  <a:srgbClr val="FF0000"/>
                </a:solidFill>
              </a:rPr>
              <a:t>1</a:t>
            </a:r>
            <a:endParaRPr lang="he-IL" dirty="0">
              <a:solidFill>
                <a:srgbClr val="FF0000"/>
              </a:solidFill>
            </a:endParaRPr>
          </a:p>
        </p:txBody>
      </p:sp>
      <p:sp>
        <p:nvSpPr>
          <p:cNvPr id="16" name="אליפסה 15"/>
          <p:cNvSpPr/>
          <p:nvPr/>
        </p:nvSpPr>
        <p:spPr>
          <a:xfrm>
            <a:off x="1637556" y="2338994"/>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p:cNvSpPr txBox="1"/>
          <p:nvPr/>
        </p:nvSpPr>
        <p:spPr>
          <a:xfrm>
            <a:off x="1718014" y="2391240"/>
            <a:ext cx="312907" cy="369332"/>
          </a:xfrm>
          <a:prstGeom prst="rect">
            <a:avLst/>
          </a:prstGeom>
          <a:noFill/>
        </p:spPr>
        <p:txBody>
          <a:bodyPr wrap="none" rtlCol="1">
            <a:spAutoFit/>
          </a:bodyPr>
          <a:lstStyle/>
          <a:p>
            <a:r>
              <a:rPr lang="he-IL" dirty="0" smtClean="0">
                <a:solidFill>
                  <a:srgbClr val="FF0000"/>
                </a:solidFill>
              </a:rPr>
              <a:t>3</a:t>
            </a:r>
            <a:endParaRPr lang="he-IL" dirty="0">
              <a:solidFill>
                <a:srgbClr val="FF0000"/>
              </a:solidFill>
            </a:endParaRPr>
          </a:p>
        </p:txBody>
      </p:sp>
    </p:spTree>
    <p:extLst>
      <p:ext uri="{BB962C8B-B14F-4D97-AF65-F5344CB8AC3E}">
        <p14:creationId xmlns:p14="http://schemas.microsoft.com/office/powerpoint/2010/main" val="3957943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8800" dirty="0" smtClean="0"/>
              <a:t>נראות ושטחי פנאי </a:t>
            </a:r>
            <a:endParaRPr lang="en-US" sz="8800" dirty="0"/>
          </a:p>
        </p:txBody>
      </p:sp>
      <p:pic>
        <p:nvPicPr>
          <p:cNvPr id="7170" name="Picture 2" descr="הודעה על אישור תוכנית פארק הקישון פורסמה ברשומות - כלבו – חיפה והקריו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215" y="1474237"/>
            <a:ext cx="8999570" cy="529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17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5577" t="19712" r="21389" b="4321"/>
          <a:stretch/>
        </p:blipFill>
        <p:spPr>
          <a:xfrm>
            <a:off x="-1146408" y="-546100"/>
            <a:ext cx="13356590" cy="7814733"/>
          </a:xfrm>
          <a:prstGeom prst="rect">
            <a:avLst/>
          </a:prstGeom>
        </p:spPr>
      </p:pic>
      <p:sp>
        <p:nvSpPr>
          <p:cNvPr id="12" name="מלבן 11"/>
          <p:cNvSpPr/>
          <p:nvPr/>
        </p:nvSpPr>
        <p:spPr>
          <a:xfrm>
            <a:off x="8919556" y="99752"/>
            <a:ext cx="3120043" cy="3899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תרת 1"/>
          <p:cNvSpPr txBox="1">
            <a:spLocks/>
          </p:cNvSpPr>
          <p:nvPr/>
        </p:nvSpPr>
        <p:spPr>
          <a:xfrm>
            <a:off x="8987731" y="171945"/>
            <a:ext cx="2967644"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smtClean="0">
                <a:latin typeface="Calibri" panose="020F0502020204030204" pitchFamily="34" charset="0"/>
                <a:cs typeface="Calibri" panose="020F0502020204030204" pitchFamily="34" charset="0"/>
              </a:rPr>
              <a:t>פיתוח פארק מגרש 850</a:t>
            </a:r>
          </a:p>
        </p:txBody>
      </p:sp>
      <p:cxnSp>
        <p:nvCxnSpPr>
          <p:cNvPr id="14" name="מחבר ישר 13"/>
          <p:cNvCxnSpPr/>
          <p:nvPr/>
        </p:nvCxnSpPr>
        <p:spPr>
          <a:xfrm flipH="1">
            <a:off x="9236420" y="1489195"/>
            <a:ext cx="24702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36420" y="1900992"/>
            <a:ext cx="2470266" cy="1754326"/>
          </a:xfrm>
          <a:prstGeom prst="rect">
            <a:avLst/>
          </a:prstGeom>
          <a:noFill/>
        </p:spPr>
        <p:txBody>
          <a:bodyPr wrap="square" rtlCol="1">
            <a:spAutoFit/>
          </a:bodyPr>
          <a:lstStyle/>
          <a:p>
            <a:pPr algn="just"/>
            <a:r>
              <a:rPr lang="he-IL" sz="1200" dirty="0" smtClean="0">
                <a:latin typeface="Calibri" panose="020F0502020204030204" pitchFamily="34" charset="0"/>
                <a:cs typeface="Calibri" panose="020F0502020204030204" pitchFamily="34" charset="0"/>
              </a:rPr>
              <a:t>במסגרת </a:t>
            </a:r>
            <a:r>
              <a:rPr lang="he-IL" sz="1200" dirty="0" err="1" smtClean="0">
                <a:latin typeface="Calibri" panose="020F0502020204030204" pitchFamily="34" charset="0"/>
                <a:cs typeface="Calibri" panose="020F0502020204030204" pitchFamily="34" charset="0"/>
              </a:rPr>
              <a:t>תוכנית</a:t>
            </a:r>
            <a:r>
              <a:rPr lang="he-IL" sz="1200" dirty="0" smtClean="0">
                <a:latin typeface="Calibri" panose="020F0502020204030204" pitchFamily="34" charset="0"/>
                <a:cs typeface="Calibri" panose="020F0502020204030204" pitchFamily="34" charset="0"/>
              </a:rPr>
              <a:t> 7509 מוגדר מגרש  850 והמגרש הסמוך לו כשטח לנופש וספורט. נכון לעכשיו יש כבר תכנון כולל של הפארק ומתקני הספורט אך הוא טרם יצא לפועל. נוכח היקפו של הפארק אנחנו מעוניינים בפיתוח שלו במקטעים כאשר המקטע הראשון שיפתח לציבור יהיה המקטע של מתקני הספורט הצמוד למגרש הכדורגל הקיים.</a:t>
            </a:r>
            <a:endParaRPr lang="he-IL" sz="1200" dirty="0">
              <a:latin typeface="Calibri" panose="020F0502020204030204" pitchFamily="34" charset="0"/>
              <a:cs typeface="Calibri" panose="020F0502020204030204" pitchFamily="34" charset="0"/>
            </a:endParaRPr>
          </a:p>
        </p:txBody>
      </p:sp>
      <p:sp>
        <p:nvSpPr>
          <p:cNvPr id="16" name="אליפסה 15"/>
          <p:cNvSpPr/>
          <p:nvPr/>
        </p:nvSpPr>
        <p:spPr>
          <a:xfrm>
            <a:off x="7033368" y="4385728"/>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p:cNvSpPr/>
          <p:nvPr/>
        </p:nvSpPr>
        <p:spPr>
          <a:xfrm>
            <a:off x="5031691" y="3524968"/>
            <a:ext cx="473825" cy="473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7113826" y="4437974"/>
            <a:ext cx="312907" cy="369332"/>
          </a:xfrm>
          <a:prstGeom prst="rect">
            <a:avLst/>
          </a:prstGeom>
          <a:noFill/>
        </p:spPr>
        <p:txBody>
          <a:bodyPr wrap="none" rtlCol="1">
            <a:spAutoFit/>
          </a:bodyPr>
          <a:lstStyle/>
          <a:p>
            <a:r>
              <a:rPr lang="he-IL" dirty="0" smtClean="0">
                <a:solidFill>
                  <a:srgbClr val="FF0000"/>
                </a:solidFill>
              </a:rPr>
              <a:t>1</a:t>
            </a:r>
            <a:endParaRPr lang="he-IL" dirty="0">
              <a:solidFill>
                <a:srgbClr val="FF0000"/>
              </a:solidFill>
            </a:endParaRPr>
          </a:p>
        </p:txBody>
      </p:sp>
      <p:sp>
        <p:nvSpPr>
          <p:cNvPr id="18" name="TextBox 17"/>
          <p:cNvSpPr txBox="1"/>
          <p:nvPr/>
        </p:nvSpPr>
        <p:spPr>
          <a:xfrm>
            <a:off x="5110150" y="3577214"/>
            <a:ext cx="312907" cy="369332"/>
          </a:xfrm>
          <a:prstGeom prst="rect">
            <a:avLst/>
          </a:prstGeom>
          <a:noFill/>
        </p:spPr>
        <p:txBody>
          <a:bodyPr wrap="none" rtlCol="1">
            <a:spAutoFit/>
          </a:bodyPr>
          <a:lstStyle/>
          <a:p>
            <a:r>
              <a:rPr lang="he-IL" dirty="0" smtClean="0">
                <a:solidFill>
                  <a:srgbClr val="FF0000"/>
                </a:solidFill>
              </a:rPr>
              <a:t>2</a:t>
            </a:r>
            <a:endParaRPr lang="he-IL" dirty="0">
              <a:solidFill>
                <a:srgbClr val="FF0000"/>
              </a:solidFill>
            </a:endParaRPr>
          </a:p>
        </p:txBody>
      </p:sp>
    </p:spTree>
    <p:extLst>
      <p:ext uri="{BB962C8B-B14F-4D97-AF65-F5344CB8AC3E}">
        <p14:creationId xmlns:p14="http://schemas.microsoft.com/office/powerpoint/2010/main" val="4239565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1023</Words>
  <Application>Microsoft Office PowerPoint</Application>
  <PresentationFormat>מסך רחב</PresentationFormat>
  <Paragraphs>162</Paragraphs>
  <Slides>42</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42</vt:i4>
      </vt:variant>
    </vt:vector>
  </HeadingPairs>
  <TitlesOfParts>
    <vt:vector size="47" baseType="lpstr">
      <vt:lpstr>Arial</vt:lpstr>
      <vt:lpstr>Calibri</vt:lpstr>
      <vt:lpstr>Calibri Light</vt:lpstr>
      <vt:lpstr>Times New Roman</vt:lpstr>
      <vt:lpstr>ערכת נושא Office</vt:lpstr>
      <vt:lpstr>מצגת של PowerPoint‏</vt:lpstr>
      <vt:lpstr>וועדה פיזית תיאור מצב 7.3.21 </vt:lpstr>
      <vt:lpstr>עדכונים </vt:lpstr>
      <vt:lpstr>תחבורה</vt:lpstr>
      <vt:lpstr>מנהור המשך לכביש דרגה עליון</vt:lpstr>
      <vt:lpstr>הרחבת כביש נחל דרגה עליון</vt:lpstr>
      <vt:lpstr>הסדרי תנועה בית ספר צביה</vt:lpstr>
      <vt:lpstr>נראות ושטחי פנאי </vt:lpstr>
      <vt:lpstr>מצגת של PowerPoint‏</vt:lpstr>
      <vt:lpstr>מצגת של PowerPoint‏</vt:lpstr>
      <vt:lpstr>מצגת של PowerPoint‏</vt:lpstr>
      <vt:lpstr>מצגת של PowerPoint‏</vt:lpstr>
      <vt:lpstr>מצגת של PowerPoint‏</vt:lpstr>
      <vt:lpstr>מגרש 906</vt:lpstr>
      <vt:lpstr>פיקוח בן חמו</vt:lpstr>
      <vt:lpstr>מעקב והמשך עבודה</vt:lpstr>
      <vt:lpstr>תוכניות עבודה</vt:lpstr>
      <vt:lpstr>תוכנית עבודה 2017-2020</vt:lpstr>
      <vt:lpstr>סקר מקדים תוכנית עבודה 2021</vt:lpstr>
      <vt:lpstr>סקר מקדים תוכנית עבודה 2021</vt:lpstr>
      <vt:lpstr>סקר מקדים תוכנית עבודה 2021</vt:lpstr>
      <vt:lpstr>סקר מקדים תוכנית עבודה 2021</vt:lpstr>
      <vt:lpstr>סקר מקדים תוכנית עבודה 2021</vt:lpstr>
      <vt:lpstr>מבני ציבור</vt:lpstr>
      <vt:lpstr>מגרש 543 </vt:lpstr>
      <vt:lpstr>תכנוני</vt:lpstr>
      <vt:lpstr>הר חומה ה</vt:lpstr>
      <vt:lpstr>מצגת של PowerPoint‏</vt:lpstr>
      <vt:lpstr>מצגת של PowerPoint‏</vt:lpstr>
      <vt:lpstr>הר חומה ג הרחבה</vt:lpstr>
      <vt:lpstr>מורדות רמת רחל דרום</vt:lpstr>
      <vt:lpstr>פרויקט תקופתי</vt:lpstr>
      <vt:lpstr>אתר ארכיאולוגי</vt:lpstr>
      <vt:lpstr>מצגת של PowerPoint‏</vt:lpstr>
      <vt:lpstr>אתר ארכיאולוגי</vt:lpstr>
      <vt:lpstr>אתר ארכיאולוגי</vt:lpstr>
      <vt:lpstr>תכנון וטופוגרפיה הררית</vt:lpstr>
      <vt:lpstr>שיפור נופי</vt:lpstr>
      <vt:lpstr>מצגת של PowerPoint‏</vt:lpstr>
      <vt:lpstr>תכנון לילדים</vt:lpstr>
      <vt:lpstr>תכנון לילדים</vt:lpstr>
      <vt:lpstr>תכנון לילדים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plan.shmuel@gmail.com</dc:creator>
  <cp:lastModifiedBy>user</cp:lastModifiedBy>
  <cp:revision>62</cp:revision>
  <dcterms:created xsi:type="dcterms:W3CDTF">2020-06-23T12:01:00Z</dcterms:created>
  <dcterms:modified xsi:type="dcterms:W3CDTF">2021-03-07T15:32:33Z</dcterms:modified>
</cp:coreProperties>
</file>