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8"/>
  </p:notesMasterIdLst>
  <p:sldIdLst>
    <p:sldId id="258" r:id="rId5"/>
    <p:sldId id="259" r:id="rId6"/>
    <p:sldId id="276" r:id="rId7"/>
    <p:sldId id="277" r:id="rId8"/>
    <p:sldId id="273" r:id="rId9"/>
    <p:sldId id="275" r:id="rId10"/>
    <p:sldId id="295" r:id="rId11"/>
    <p:sldId id="303" r:id="rId12"/>
    <p:sldId id="278" r:id="rId13"/>
    <p:sldId id="279" r:id="rId14"/>
    <p:sldId id="280" r:id="rId15"/>
    <p:sldId id="296" r:id="rId16"/>
    <p:sldId id="304" r:id="rId17"/>
    <p:sldId id="281" r:id="rId18"/>
    <p:sldId id="282" r:id="rId19"/>
    <p:sldId id="283" r:id="rId20"/>
    <p:sldId id="297" r:id="rId21"/>
    <p:sldId id="284" r:id="rId22"/>
    <p:sldId id="302" r:id="rId23"/>
    <p:sldId id="285" r:id="rId24"/>
    <p:sldId id="286" r:id="rId25"/>
    <p:sldId id="298" r:id="rId26"/>
    <p:sldId id="287" r:id="rId27"/>
    <p:sldId id="291" r:id="rId28"/>
    <p:sldId id="289" r:id="rId29"/>
    <p:sldId id="299" r:id="rId30"/>
    <p:sldId id="301" r:id="rId31"/>
    <p:sldId id="290" r:id="rId32"/>
    <p:sldId id="292" r:id="rId33"/>
    <p:sldId id="293" r:id="rId34"/>
    <p:sldId id="300" r:id="rId35"/>
    <p:sldId id="294" r:id="rId36"/>
    <p:sldId id="262" r:id="rId37"/>
  </p:sldIdLst>
  <p:sldSz cx="12192000" cy="6858000"/>
  <p:notesSz cx="6858000" cy="9144000"/>
  <p:embeddedFontLs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ns Light" panose="020B030603050402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0000"/>
    <a:srgbClr val="FFC6C6"/>
    <a:srgbClr val="E9F72D"/>
    <a:srgbClr val="63A4F7"/>
    <a:srgbClr val="E5F8ED"/>
    <a:srgbClr val="FCF725"/>
    <a:srgbClr val="4E5A06"/>
    <a:srgbClr val="5856D6"/>
    <a:srgbClr val="FF2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4650"/>
  </p:normalViewPr>
  <p:slideViewPr>
    <p:cSldViewPr snapToGrid="0">
      <p:cViewPr varScale="1">
        <p:scale>
          <a:sx n="106" d="100"/>
          <a:sy n="106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FDF09-405E-124C-B7E8-B52371181308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4D30-07FB-414B-A393-FB1A434C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6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0963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83F33-289E-079A-26C7-598465E7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55F9D-FBF1-BE70-D009-B716D82FCA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D91FE-2702-E9D0-8AAE-F381E91CB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F301E-4D5B-C599-19F4-5F7D58439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7531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6BF-13D5-0135-724A-C9881158C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D6C70-4DD8-A017-2DFD-E20B61044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804E1-96F9-335C-6582-4E2597CFC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60D13-6E45-A2AE-89AD-E3F289D14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1157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64006-C47C-10AE-C44B-9DE06FD2F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70523-4B32-98E8-B672-448AFE4D9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ACE32-8BFF-B11C-9216-55753F19D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C87C8-CD37-074D-E39E-C1C371926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3388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6C1F6-8B9F-10D2-069C-D5BAD84B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B37C7-CA1D-7FD3-88DB-9E5F3E44B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1E675-1183-4FDC-6A46-EB900E63F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8BBC-8F4B-4A41-B43F-16EDAC26E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890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C9DD8-733A-5D4D-A1DB-89B32A465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26884-1863-EA87-0667-B4BAF952C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EE95F-3E90-2592-B918-1583BA9F0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226D-9F1C-B6CB-8081-BE2C14D57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69046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EC517-5E5E-47D0-AFB9-72ED887DD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EF869-AC31-F2E3-D6E2-6E5E43BCB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FFF37-39A4-2137-50D1-582796FC7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7AF96-43ED-083D-DE61-35EE460D7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52937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51A70-E243-1A76-79DE-99963015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BFB75-A118-C167-56FE-1BF33DE32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B8AAB-32D8-4A50-6EE4-C5F150B2F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30CFC-25A0-2624-603A-C60A6641E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8939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C9E66-DC2C-D28D-9ACA-C38D477A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F6965-6EB7-678E-9A31-8FB9F0085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8F63E-9451-0BF9-A8FB-A70222790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CB7F6-2BB5-0CDB-D523-A0BE12C5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01440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92919-AECC-7CBD-1E5A-A6A50F763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EE5AE-1EB9-8692-D585-207BA75E6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15E6E-8425-36C7-73B4-E480F088C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490CA-924F-79C2-A134-D2EB1C03F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32809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38768-27F9-AC8A-7201-5927B007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BD03D-CF4A-1758-C936-76F6E9275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496A9-DFDF-B9E3-CE44-11FE81D5B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D574A-5F11-06AB-C185-754C04A35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19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816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96830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50125-4476-035A-1C98-75BF700D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0A5C4-2B1D-256A-3846-3DF67702D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FBA6A-6EF0-F004-BB44-7CCC13264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DC34A-B0B3-D543-223F-554C3EB1F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9945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7C86-2ECF-4272-C729-8F7DA983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DDCE7-A4E9-F7DC-50E0-4C79CB803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FDF3A-609B-5EC9-3670-61EE40ED5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34826-6191-9DD8-755E-DF6322084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00646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DB9F-B9A9-DA80-6240-392409AF2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957FA-6CBD-870A-5D88-D6515A383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AC18A-DF57-D32A-8569-80DF8E247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3F837-AE0E-F523-3D2D-CC5DAC756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82213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725F-7D1D-8B5C-9E10-10146BC49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54DEE-1E9D-02B2-F693-16332EB46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9A7D3-EFF0-BFEF-17E3-ACE0C1324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FBA27-61D8-21F9-36B6-D6DCF641B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642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E6497-4864-750B-C9C6-6677BE6A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513FF-67B4-13AF-9AD7-27BBE489D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A93C7-0822-5A94-CC22-FEAAFCAEF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2123-194D-538F-F5BB-95DC8A7B3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86784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C2E75-3E8B-4D92-B2E1-40E588DF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B48F6-232F-0FB6-7ABB-B317535A9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EDD70-8A74-E62C-D3F1-A96796E1E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5807E-253E-2689-9D67-332981EF7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26933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535C-3037-C677-3988-2DEFAE09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EF66D-C6B9-C782-39A4-75EC26D32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6E2E6-DB2E-D3B8-E373-CA467CAE0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A79D7-8310-54E6-EC69-7BDC2C351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74135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79CE9-920B-E0C3-A2B7-A2E308178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21799-8E52-4151-DD90-4E60B65ED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9A296-882B-43C2-549A-0CD92254D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58D1-95CF-B7B6-0865-088C528D2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59018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4064-54A1-13E3-25BB-83A96A55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8FC5BE-778B-1CD1-004F-3700AE394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69ED-378E-6749-FD1C-7CE70B69E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124B0-EB82-7C12-3C35-9DB2EA35E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76867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64487-50F1-2AD8-B15D-BE2FA124C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CD9CB-CF6A-4677-9B69-DED5ACA0D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B9F89-E508-EFC4-4EFF-E794FF6EE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3E4AC-5961-EFB0-A3E0-E7E8C1C52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29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415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DFB1-9934-43AC-8706-3CE451ED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C5959-1790-2C34-BFB6-4827037AA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880D6-F044-4936-6188-AC8D30332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D879-324F-730D-83F1-A1A8564B2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41890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B04F-CC98-DFF9-9F50-58CEE204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2F10F-7A5D-9F6D-8E91-35C3D0806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0EA24-926A-C5CF-F3F3-9CD2BC685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D840-C23B-8B13-6C17-75971C701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30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5854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6552B-12FF-C2BB-5573-533AC247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FDC97-C7A5-5082-40D0-B67721E4C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AD122-7879-559E-9883-0F3C4C29F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32699-EDFB-E154-1DD6-4827D9D43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31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41719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D53C-923C-F684-7C19-26C053E5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13E17-1FC4-FA13-56E8-5A05AE82F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58665-1BC9-23A3-5BEF-3B3456EDD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477C6-9E3E-A674-33DC-EF9251CD4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32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04073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33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527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D454E-30C9-3D28-14CE-161A70699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AA6B1-C232-4978-E8DF-A63779AFD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33D0B-4420-65A3-6DB9-1C8CC9E8E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20261-0EAA-3D02-1867-84619DEDA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4727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EC32-88E0-1AC2-494A-1CAB009C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994BB-FE1C-BE8A-512C-C336B07C4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62A3F6-7FD8-D3AB-18B4-6FF65D227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FB59A-5D1E-FD72-6C6B-7C4FF6ACA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2528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2E008-388D-5967-415C-54DD5E12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DB500-927C-4837-5A1F-E5DE54316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1308F-3303-1373-41FE-96CA2A077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B15EA-199D-D0CF-FF2A-F08F26DEC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0396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550A9-B08F-F225-0EBD-7A2216B0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D86D2-79A9-9FE0-AD1A-C71078EC1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638AF-DE3C-ACD4-4D48-D38F640DE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06D0-AD5B-56B1-93D0-747DB6666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7129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C609-C722-DA0F-7FD7-D6AEBB22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9FC73-8219-7493-9238-9CE06BB18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65284-09D4-F383-29B5-40C65DF27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7BD94-B060-39A0-CEA5-A93B0D701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7442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ABB3-E454-90EB-2E98-85FE79DE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4485E-12EE-A5E0-BCFA-763A99512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40BF0-4592-E034-12CB-E097549AE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314FF-BCB6-AD30-5F25-F3EE54770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A4D30-07FB-414B-A393-FB1A434CC56F}" type="slidenum">
              <a:rPr lang="he-IL" smtClean="0"/>
              <a:t>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6768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7EEFA75-661C-CB7E-9733-8476CD678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9951459" y="3099396"/>
            <a:ext cx="1682813" cy="241117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762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A883B2A-42CF-69D7-232D-81698A3BF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6635" y="362197"/>
            <a:ext cx="1524000" cy="4572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7E3120D-489A-C997-97FA-AA6EB3A53A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7657" y="4382139"/>
            <a:ext cx="4963886" cy="457201"/>
          </a:xfrm>
        </p:spPr>
        <p:txBody>
          <a:bodyPr/>
          <a:lstStyle>
            <a:lvl1pPr algn="r"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4E85557-924A-DB94-CD9C-58DBC5A2A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0727" y="2517569"/>
            <a:ext cx="6626431" cy="819253"/>
          </a:xfrm>
        </p:spPr>
        <p:txBody>
          <a:bodyPr/>
          <a:lstStyle>
            <a:lvl1pPr algn="r">
              <a:defRPr sz="6000"/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4AA35BF-3954-0D98-F2A6-27C61AD45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0" y="3411332"/>
            <a:ext cx="6708775" cy="879578"/>
          </a:xfrm>
        </p:spPr>
        <p:txBody>
          <a:bodyPr/>
          <a:lstStyle>
            <a:lvl1pPr algn="r">
              <a:defRPr sz="4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3064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8" name="Table Placeholder 16">
            <a:extLst>
              <a:ext uri="{FF2B5EF4-FFF2-40B4-BE49-F238E27FC236}">
                <a16:creationId xmlns:a16="http://schemas.microsoft.com/office/drawing/2014/main" id="{C104814D-570A-4E82-675F-5CD9313691C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900238"/>
            <a:ext cx="11471275" cy="2433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55B47D4-7305-6124-F192-D38CBC93B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255" y="2021585"/>
            <a:ext cx="11449491" cy="3821075"/>
          </a:xfrm>
          <a:prstGeom prst="roundRect">
            <a:avLst>
              <a:gd name="adj" fmla="val 325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251831" sx="102722" sy="102722" algn="ctr" rotWithShape="0">
              <a:schemeClr val="accent2">
                <a:alpha val="10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742CB-3C9F-CA71-E372-511B7A38AB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34244" y="2198587"/>
            <a:ext cx="6523512" cy="259606"/>
          </a:xfrm>
        </p:spPr>
        <p:txBody>
          <a:bodyPr/>
          <a:lstStyle>
            <a:lvl1pPr algn="ctr">
              <a:defRPr sz="90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זמן נסיעה לפי שעת יציאה</a:t>
            </a:r>
            <a:endParaRPr lang="en-US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50C27E0E-03A6-9D71-218B-91053006F16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39763" y="2457450"/>
            <a:ext cx="10912475" cy="315957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12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55B47D4-7305-6124-F192-D38CBC93B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133" y="1805049"/>
            <a:ext cx="5735782" cy="4346369"/>
          </a:xfrm>
          <a:prstGeom prst="roundRect">
            <a:avLst>
              <a:gd name="adj" fmla="val 325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251831" sx="102722" sy="102722" algn="ctr" rotWithShape="0">
              <a:schemeClr val="accent2">
                <a:alpha val="10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742CB-3C9F-CA71-E372-511B7A38AB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0517" y="1958301"/>
            <a:ext cx="3561014" cy="259606"/>
          </a:xfrm>
        </p:spPr>
        <p:txBody>
          <a:bodyPr/>
          <a:lstStyle>
            <a:lvl1pPr algn="ctr">
              <a:defRPr sz="90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זמן נסיעה לפי שעת יציאה</a:t>
            </a:r>
            <a:endParaRPr lang="en-US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50C27E0E-03A6-9D71-218B-91053006F16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511036" y="2371160"/>
            <a:ext cx="5259977" cy="351583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9F9FF87-2B4C-5A1F-D4D3-B8FF2B74A2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8835" y="1805049"/>
            <a:ext cx="5735782" cy="4346369"/>
          </a:xfrm>
          <a:prstGeom prst="roundRect">
            <a:avLst>
              <a:gd name="adj" fmla="val 325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251831" sx="102722" sy="102722" algn="ctr" rotWithShape="0">
              <a:schemeClr val="accent2">
                <a:alpha val="10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62E5C66-D9EF-BF41-5626-A11AB1FBEE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6219" y="1958301"/>
            <a:ext cx="3561014" cy="259606"/>
          </a:xfrm>
        </p:spPr>
        <p:txBody>
          <a:bodyPr/>
          <a:lstStyle>
            <a:lvl1pPr algn="ctr">
              <a:defRPr sz="90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זמן נסיעה לפי שעת יציאה</a:t>
            </a:r>
            <a:endParaRPr lang="en-US" dirty="0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9B082A34-71F3-0A37-2BE1-843F9917506A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6406738" y="2371160"/>
            <a:ext cx="5259977" cy="351583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41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2ADB1F-0B44-4DA4-A46A-BE6B9C26CB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6641" y="4184172"/>
            <a:ext cx="638718" cy="300146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B358260-0CE7-141D-BEDB-18D4BBF2E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92056"/>
            <a:ext cx="10515600" cy="1891430"/>
          </a:xfrm>
        </p:spPr>
        <p:txBody>
          <a:bodyPr/>
          <a:lstStyle>
            <a:lvl1pPr>
              <a:lnSpc>
                <a:spcPct val="110000"/>
              </a:lnSpc>
              <a:defRPr sz="5300"/>
            </a:lvl1pPr>
          </a:lstStyle>
          <a:p>
            <a:r>
              <a:rPr lang="he-IL" dirty="0"/>
              <a:t>הסדרי תנועה</a:t>
            </a:r>
            <a:br>
              <a:rPr lang="en-US" dirty="0"/>
            </a:br>
            <a:r>
              <a:rPr lang="he-IL" dirty="0"/>
              <a:t> לפי שלבים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B19D979-EE52-D13D-1EC1-C1E8C61A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760060-DE12-CEF7-2571-D86A79E0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5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A7CF85B-3BAD-FE2D-89E6-A164DAD55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968" y="2627226"/>
            <a:ext cx="2475570" cy="2564781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15840" dist="122334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A55DD20-81BF-66F5-ACCC-7A3D37A13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 flipH="1" flipV="1">
            <a:off x="1779485" y="2888237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FDE4F61-AF1A-5662-4781-2E09E1FADE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76972" y="2994815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664F26-C898-20D5-7647-6C5BE56B67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205" y="3608838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8E14748-657A-D802-E849-28450EEDCF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205" y="3877952"/>
            <a:ext cx="2253098" cy="100806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C36F643-689E-EA8D-0E1A-F04167AC59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1542" y="2627226"/>
            <a:ext cx="2475570" cy="2564781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15840" dist="122334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69B9B857-5369-E7E9-9A5D-943E7B2748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800000" flipH="1" flipV="1">
            <a:off x="4487059" y="2888237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76402C43-4270-A8CC-11B1-66855258BB6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84546" y="2994815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2386031-62E9-204D-8C24-3AC44446FF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2779" y="3608838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83D0A139-0ADE-6EF3-2DF6-7391243963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12779" y="3877952"/>
            <a:ext cx="2253098" cy="100806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440B55C6-487A-090C-B0BB-E5860DDEF2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9116" y="2627226"/>
            <a:ext cx="2475570" cy="2564781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15840" dist="122334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FB174D9-6AD7-AA2F-6B54-180110BB78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0800000" flipH="1" flipV="1">
            <a:off x="7194633" y="2888237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00C3652A-5488-284C-1BA9-CB36C1F7F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2120" y="2994815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6E94F5B-6468-BCAE-5604-AB1EB62833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0353" y="3608838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12E8837-1361-B2B9-4816-89071BBA6D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20353" y="3877952"/>
            <a:ext cx="2253098" cy="100806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EE3D28D4-981A-BF41-2B9A-E9A230EF0F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6690" y="2627226"/>
            <a:ext cx="2475570" cy="2564781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15840" dist="122334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19D8F9C-364A-CF83-EAAB-3F62C2188F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H="1" flipV="1">
            <a:off x="9902207" y="2888237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F9402106-C426-71A7-2B49-95576ECC823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99694" y="2994815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9DF4DDF7-0107-F117-0F84-BEF53023F8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27927" y="3608838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B067B1E4-78FF-F3D2-8887-76474B84FE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27927" y="3877952"/>
            <a:ext cx="2253098" cy="100806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65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D882970-E95F-7C57-8E5A-CD1BD0776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968" y="1772204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4410B0-6515-A20F-18AE-63FBE364B3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1542" y="1772204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0E960CC-4431-0D4D-DA33-9280674A92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9116" y="1772204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C84B91C-F98A-3919-9321-63FBB60867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6690" y="1772204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41C56FF-13CF-6849-C23B-2F82FF0AA9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 flipH="1" flipV="1">
            <a:off x="1779485" y="2033214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9B22980B-B70C-8D15-A92E-10F5326560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76972" y="2139792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0CDC7A4-7977-5809-9370-4FEB33DF05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205" y="2753815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12ADC898-9EC6-7B00-D31E-A985FFB96C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205" y="3022929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DD3A26E-243E-559F-B6B8-8FDD5BF579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800000" flipH="1" flipV="1">
            <a:off x="4487059" y="2033214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A699E813-984A-588B-EE9A-E8B3864086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84546" y="2139792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FCFA1E1F-E513-D34F-91B6-3102C360E1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2779" y="2753815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51467B03-D71D-C961-C729-BD4986FD0C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12779" y="3022929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3A2D8EE5-5932-9DBB-F2E7-C45360E168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0800000" flipH="1" flipV="1">
            <a:off x="7194633" y="2033214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3D4F3AD3-C63E-0339-A64D-7055F9606E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2120" y="2139792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57C298D1-B9B0-9EED-C617-0E31E4B49D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0353" y="2753815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259182D8-34A6-CE3E-4FF4-A1414E7BCF7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20353" y="3022929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38B2521F-7257-4AB4-10FC-7659C735D8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H="1" flipV="1">
            <a:off x="9902207" y="2033214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FB9F3CDD-74AF-9C11-66E7-D769106E7A6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99694" y="2139792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B6B81113-ED76-1EF6-627C-0F26EA9F25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27927" y="2753815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DC6A87B4-D97F-7930-905E-56C696A759F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27927" y="3022929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F63C4CCF-E889-F601-D2F8-0D219A19DA1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3968" y="4004765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EB783323-E7E4-FB62-7A79-40DB6AE9593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01542" y="4004765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830E6CB0-9F7F-1918-2BD4-BECF3E4051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9116" y="4004765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74C84AFB-C8CC-FF5C-8E5A-213800CFA3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16690" y="4004765"/>
            <a:ext cx="2475570" cy="2016026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EDA1D10-BB20-50D4-5887-23BB563A290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0800000" flipH="1" flipV="1">
            <a:off x="1779485" y="4265775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D912FCA0-B4DA-BC72-F1F0-D9FAAAFA38F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76972" y="4372353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92CA4058-83A2-B37C-60D0-83E328BB4C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205" y="4986376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922D50A5-2584-840F-FBFD-10383F0BBD3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05205" y="5255490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DC49CF9F-B661-6F57-40FE-DD8996E354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0800000" flipH="1" flipV="1">
            <a:off x="4487059" y="4265775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5" name="Picture Placeholder 16">
            <a:extLst>
              <a:ext uri="{FF2B5EF4-FFF2-40B4-BE49-F238E27FC236}">
                <a16:creationId xmlns:a16="http://schemas.microsoft.com/office/drawing/2014/main" id="{3AAC40B5-80BA-F652-5570-2614BA3EE83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584546" y="4372353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A32E506E-9CD5-2F62-8E95-7F355DDA8D7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12779" y="4986376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5E678E05-8971-DA39-2193-728778510B3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612779" y="5255490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7092465E-3DAF-3EE5-4B6F-AD3DFECC265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10800000" flipH="1" flipV="1">
            <a:off x="7194633" y="4265775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9" name="Picture Placeholder 16">
            <a:extLst>
              <a:ext uri="{FF2B5EF4-FFF2-40B4-BE49-F238E27FC236}">
                <a16:creationId xmlns:a16="http://schemas.microsoft.com/office/drawing/2014/main" id="{A933E2E0-A46B-AA52-CB6E-EE514AAB9DD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292120" y="4372353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0ECE4717-AB11-EB07-92D5-9B5539EA1D6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20353" y="4986376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A8CFDAC9-FD46-EDAD-1B66-318E11F476B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20353" y="5255490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73A2E4FB-E89F-F186-2535-EB4C180B476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0800000" flipH="1" flipV="1">
            <a:off x="9902207" y="4265775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63" name="Picture Placeholder 16">
            <a:extLst>
              <a:ext uri="{FF2B5EF4-FFF2-40B4-BE49-F238E27FC236}">
                <a16:creationId xmlns:a16="http://schemas.microsoft.com/office/drawing/2014/main" id="{DDD7CA18-A6F8-F4A4-87A7-16C64F1FC11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999694" y="4372353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Text Placeholder 18">
            <a:extLst>
              <a:ext uri="{FF2B5EF4-FFF2-40B4-BE49-F238E27FC236}">
                <a16:creationId xmlns:a16="http://schemas.microsoft.com/office/drawing/2014/main" id="{87454CD5-2C63-0156-8048-A8A587C9EAC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27927" y="4986376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E65381B9-B090-534D-5B45-8C6F2DC765F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027927" y="5255490"/>
            <a:ext cx="2253098" cy="64654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8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A7CF85B-3BAD-FE2D-89E6-A164DAD55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968" y="2305769"/>
            <a:ext cx="2475570" cy="2975148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A55DD20-81BF-66F5-ACCC-7A3D37A13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 flipH="1" flipV="1">
            <a:off x="1779485" y="2566780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FDE4F61-AF1A-5662-4781-2E09E1FADE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76972" y="2673358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664F26-C898-20D5-7647-6C5BE56B67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205" y="3287381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8E14748-657A-D802-E849-28450EEDCF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205" y="3556495"/>
            <a:ext cx="2253098" cy="149839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C36F643-689E-EA8D-0E1A-F04167AC59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1542" y="2305769"/>
            <a:ext cx="2475570" cy="2975148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69B9B857-5369-E7E9-9A5D-943E7B2748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800000" flipH="1" flipV="1">
            <a:off x="4487059" y="2566780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76402C43-4270-A8CC-11B1-66855258BB6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84546" y="2673358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2386031-62E9-204D-8C24-3AC44446FF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2779" y="3287381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83D0A139-0ADE-6EF3-2DF6-7391243963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12779" y="3556495"/>
            <a:ext cx="2253098" cy="149839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440B55C6-487A-090C-B0BB-E5860DDEF2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9116" y="2305769"/>
            <a:ext cx="2475570" cy="2975148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FB174D9-6AD7-AA2F-6B54-180110BB78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0800000" flipH="1" flipV="1">
            <a:off x="7194633" y="2566780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00C3652A-5488-284C-1BA9-CB36C1F7F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2120" y="2673358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6E94F5B-6468-BCAE-5604-AB1EB62833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0353" y="3287381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12E8837-1361-B2B9-4816-89071BBA6D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20353" y="3556495"/>
            <a:ext cx="2253098" cy="149839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EE3D28D4-981A-BF41-2B9A-E9A230EF0F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6690" y="2305769"/>
            <a:ext cx="2475570" cy="2975148"/>
          </a:xfrm>
          <a:prstGeom prst="roundRect">
            <a:avLst>
              <a:gd name="adj" fmla="val 7298"/>
            </a:avLst>
          </a:prstGeom>
          <a:solidFill>
            <a:schemeClr val="bg1"/>
          </a:solidFill>
          <a:ln w="12700">
            <a:solidFill>
              <a:srgbClr val="E6F8E9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19D8F9C-364A-CF83-EAAB-3F62C2188F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H="1" flipV="1">
            <a:off x="9902207" y="2566780"/>
            <a:ext cx="504536" cy="52271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F9402106-C426-71A7-2B49-95576ECC823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99694" y="2673358"/>
            <a:ext cx="309563" cy="309563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9DF4DDF7-0107-F117-0F84-BEF53023F8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27927" y="3287381"/>
            <a:ext cx="2253098" cy="286268"/>
          </a:xfrm>
        </p:spPr>
        <p:txBody>
          <a:bodyPr/>
          <a:lstStyle>
            <a:lvl1pPr algn="ctr">
              <a:lnSpc>
                <a:spcPct val="80000"/>
              </a:lnSpc>
              <a:defRPr sz="15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B067B1E4-78FF-F3D2-8887-76474B84FE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27927" y="3556495"/>
            <a:ext cx="2253098" cy="1498390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4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white railing on a bridge&#10;&#10;AI-generated content may be incorrect.">
            <a:extLst>
              <a:ext uri="{FF2B5EF4-FFF2-40B4-BE49-F238E27FC236}">
                <a16:creationId xmlns:a16="http://schemas.microsoft.com/office/drawing/2014/main" id="{76D679D8-543D-2F21-B25D-92F36F24A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1150" y="0"/>
            <a:ext cx="426085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A0E87B-8911-21C5-7236-6466E4F1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264" y="1521467"/>
            <a:ext cx="3395531" cy="437164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C5343A-5725-5143-4920-2A3A77B251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7CDD6E-5EE5-6C9A-6492-2AD8EC4146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E74BB7A-B0C2-1B0C-E272-E25D9C2D34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1745330" y="1635993"/>
            <a:ext cx="470171" cy="241117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7F08B88-1B48-EFD0-F1B7-CCAD55B0F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205" y="503977"/>
            <a:ext cx="6984248" cy="437164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23FF533-F9B4-D02A-734F-5D822DD059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9825" y="5022850"/>
            <a:ext cx="2855913" cy="676275"/>
          </a:xfrm>
          <a:prstGeom prst="roundRect">
            <a:avLst>
              <a:gd name="adj" fmla="val 12392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he-IL" dirty="0"/>
              <a:t>נסיעות חוץ, תתבצענה ברכבת או </a:t>
            </a:r>
            <a:r>
              <a:rPr lang="he-IL" dirty="0" err="1"/>
              <a:t>תח"צ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A981D05-C71A-A9F7-374B-C5FF67F87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9504" y="5022850"/>
            <a:ext cx="2855913" cy="676275"/>
          </a:xfrm>
          <a:prstGeom prst="roundRect">
            <a:avLst>
              <a:gd name="adj" fmla="val 12392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he-IL" dirty="0"/>
              <a:t>נסיעות פנימיות תתבצענה</a:t>
            </a:r>
          </a:p>
          <a:p>
            <a:pPr lvl="0"/>
            <a:r>
              <a:rPr lang="he-IL" dirty="0"/>
              <a:t>בתחבורה רכה </a:t>
            </a:r>
            <a:r>
              <a:rPr lang="he-IL" dirty="0" err="1"/>
              <a:t>ותח"צ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0535C85-44DF-858D-5D53-EC0E51376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0738" y="6429830"/>
            <a:ext cx="1013070" cy="30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0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F9402106-C426-71A7-2B49-95576ECC823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4341" y="2009163"/>
            <a:ext cx="4991449" cy="4009938"/>
          </a:xfrm>
          <a:prstGeom prst="roundRect">
            <a:avLst>
              <a:gd name="adj" fmla="val 2720"/>
            </a:avLst>
          </a:prstGeom>
          <a:solidFill>
            <a:schemeClr val="bg1">
              <a:lumMod val="95000"/>
            </a:schemeClr>
          </a:solidFill>
          <a:ln w="45720">
            <a:solidFill>
              <a:schemeClr val="bg1"/>
            </a:solidFill>
          </a:ln>
          <a:effectLst>
            <a:outerShdw blurRad="649554" dist="140675" dir="2700000" algn="tl" rotWithShape="0">
              <a:schemeClr val="accent2">
                <a:alpha val="20402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B067B1E4-78FF-F3D2-8887-76474B84FE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46210" y="3429000"/>
            <a:ext cx="4991449" cy="25901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19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F9402106-C426-71A7-2B49-95576ECC823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47413" y="2090058"/>
            <a:ext cx="2773848" cy="1560482"/>
          </a:xfrm>
          <a:prstGeom prst="roundRect">
            <a:avLst>
              <a:gd name="adj" fmla="val 40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9EF05-FA2E-38FF-07AB-267FCBF9E0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47413" y="1733797"/>
            <a:ext cx="2773848" cy="261691"/>
          </a:xfr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E875C203-6B48-940B-02F4-A2C8BFBFA7C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09076" y="2090058"/>
            <a:ext cx="2773848" cy="1560482"/>
          </a:xfrm>
          <a:prstGeom prst="roundRect">
            <a:avLst>
              <a:gd name="adj" fmla="val 40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4AA7EE3-5359-FFD0-19EB-5363C3E0F80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09076" y="1733797"/>
            <a:ext cx="2773848" cy="261691"/>
          </a:xfr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692D5BCD-92A4-54DB-0B8D-DC826EEC4DA5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270739" y="2090058"/>
            <a:ext cx="2773848" cy="1560482"/>
          </a:xfrm>
          <a:prstGeom prst="roundRect">
            <a:avLst>
              <a:gd name="adj" fmla="val 40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B1493D2-3979-CC5B-71F3-3D321074C78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70739" y="1733797"/>
            <a:ext cx="2773848" cy="261691"/>
          </a:xfr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6C924E30-F531-9639-BA8C-120FC3A8EF7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709076" y="4108883"/>
            <a:ext cx="2773848" cy="1560482"/>
          </a:xfrm>
          <a:prstGeom prst="roundRect">
            <a:avLst>
              <a:gd name="adj" fmla="val 40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34785E5-F985-734D-5596-6D78420B82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17925" y="5830392"/>
            <a:ext cx="3556150" cy="582283"/>
          </a:xfrm>
          <a:prstGeom prst="roundRect">
            <a:avLst>
              <a:gd name="adj" fmla="val 11252"/>
            </a:avLst>
          </a:prstGeom>
          <a:gradFill flip="none" rotWithShape="1">
            <a:gsLst>
              <a:gs pos="0">
                <a:srgbClr val="1D3F43">
                  <a:lumMod val="90000"/>
                  <a:lumOff val="10000"/>
                </a:srgb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anchor="ctr"/>
          <a:lstStyle>
            <a:lvl1pPr algn="ctr">
              <a:defRPr sz="1200"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9437F4D-E63B-FDB1-8329-DDE4BB0AFC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69780" y="3716977"/>
            <a:ext cx="7086600" cy="182012"/>
          </a:xfrm>
          <a:custGeom>
            <a:avLst/>
            <a:gdLst>
              <a:gd name="connsiteX0" fmla="*/ 0 w 7134225"/>
              <a:gd name="connsiteY0" fmla="*/ 0 h 258762"/>
              <a:gd name="connsiteX1" fmla="*/ 7134225 w 7134225"/>
              <a:gd name="connsiteY1" fmla="*/ 0 h 258762"/>
              <a:gd name="connsiteX2" fmla="*/ 7134225 w 7134225"/>
              <a:gd name="connsiteY2" fmla="*/ 258762 h 258762"/>
              <a:gd name="connsiteX3" fmla="*/ 0 w 7134225"/>
              <a:gd name="connsiteY3" fmla="*/ 258762 h 258762"/>
              <a:gd name="connsiteX4" fmla="*/ 0 w 7134225"/>
              <a:gd name="connsiteY4" fmla="*/ 0 h 258762"/>
              <a:gd name="connsiteX0" fmla="*/ 7134225 w 7225665"/>
              <a:gd name="connsiteY0" fmla="*/ 0 h 258762"/>
              <a:gd name="connsiteX1" fmla="*/ 7134225 w 7225665"/>
              <a:gd name="connsiteY1" fmla="*/ 258762 h 258762"/>
              <a:gd name="connsiteX2" fmla="*/ 0 w 7225665"/>
              <a:gd name="connsiteY2" fmla="*/ 258762 h 258762"/>
              <a:gd name="connsiteX3" fmla="*/ 0 w 7225665"/>
              <a:gd name="connsiteY3" fmla="*/ 0 h 258762"/>
              <a:gd name="connsiteX4" fmla="*/ 7225665 w 7225665"/>
              <a:gd name="connsiteY4" fmla="*/ 91440 h 258762"/>
              <a:gd name="connsiteX0" fmla="*/ 7134225 w 7134225"/>
              <a:gd name="connsiteY0" fmla="*/ 0 h 258762"/>
              <a:gd name="connsiteX1" fmla="*/ 7134225 w 7134225"/>
              <a:gd name="connsiteY1" fmla="*/ 258762 h 258762"/>
              <a:gd name="connsiteX2" fmla="*/ 0 w 7134225"/>
              <a:gd name="connsiteY2" fmla="*/ 258762 h 258762"/>
              <a:gd name="connsiteX3" fmla="*/ 0 w 7134225"/>
              <a:gd name="connsiteY3" fmla="*/ 0 h 25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4225" h="258762">
                <a:moveTo>
                  <a:pt x="7134225" y="0"/>
                </a:moveTo>
                <a:lnTo>
                  <a:pt x="7134225" y="258762"/>
                </a:lnTo>
                <a:lnTo>
                  <a:pt x="0" y="258762"/>
                </a:lnTo>
                <a:lnTo>
                  <a:pt x="0" y="0"/>
                </a:lnTo>
              </a:path>
            </a:pathLst>
          </a:custGeom>
          <a:ln w="254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45695FD-858A-20C2-17E7-3409B53815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26151" y="3742921"/>
            <a:ext cx="139698" cy="303715"/>
          </a:xfrm>
          <a:custGeom>
            <a:avLst/>
            <a:gdLst>
              <a:gd name="connsiteX0" fmla="*/ 85421 w 205574"/>
              <a:gd name="connsiteY0" fmla="*/ 0 h 446936"/>
              <a:gd name="connsiteX1" fmla="*/ 120153 w 205574"/>
              <a:gd name="connsiteY1" fmla="*/ 0 h 446936"/>
              <a:gd name="connsiteX2" fmla="*/ 120153 w 205574"/>
              <a:gd name="connsiteY2" fmla="*/ 376024 h 446936"/>
              <a:gd name="connsiteX3" fmla="*/ 168965 w 205574"/>
              <a:gd name="connsiteY3" fmla="*/ 324705 h 446936"/>
              <a:gd name="connsiteX4" fmla="*/ 181168 w 205574"/>
              <a:gd name="connsiteY4" fmla="*/ 311642 h 446936"/>
              <a:gd name="connsiteX5" fmla="*/ 205574 w 205574"/>
              <a:gd name="connsiteY5" fmla="*/ 337768 h 446936"/>
              <a:gd name="connsiteX6" fmla="*/ 193371 w 205574"/>
              <a:gd name="connsiteY6" fmla="*/ 350831 h 446936"/>
              <a:gd name="connsiteX7" fmla="*/ 114521 w 205574"/>
              <a:gd name="connsiteY7" fmla="*/ 433873 h 446936"/>
              <a:gd name="connsiteX8" fmla="*/ 102318 w 205574"/>
              <a:gd name="connsiteY8" fmla="*/ 446936 h 446936"/>
              <a:gd name="connsiteX9" fmla="*/ 90115 w 205574"/>
              <a:gd name="connsiteY9" fmla="*/ 433873 h 446936"/>
              <a:gd name="connsiteX10" fmla="*/ 91053 w 205574"/>
              <a:gd name="connsiteY10" fmla="*/ 433873 h 446936"/>
              <a:gd name="connsiteX11" fmla="*/ 12203 w 205574"/>
              <a:gd name="connsiteY11" fmla="*/ 350831 h 446936"/>
              <a:gd name="connsiteX12" fmla="*/ 0 w 205574"/>
              <a:gd name="connsiteY12" fmla="*/ 337768 h 446936"/>
              <a:gd name="connsiteX13" fmla="*/ 24406 w 205574"/>
              <a:gd name="connsiteY13" fmla="*/ 311642 h 446936"/>
              <a:gd name="connsiteX14" fmla="*/ 36609 w 205574"/>
              <a:gd name="connsiteY14" fmla="*/ 324705 h 446936"/>
              <a:gd name="connsiteX15" fmla="*/ 85421 w 205574"/>
              <a:gd name="connsiteY15" fmla="*/ 376024 h 44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574" h="446936">
                <a:moveTo>
                  <a:pt x="85421" y="0"/>
                </a:moveTo>
                <a:lnTo>
                  <a:pt x="120153" y="0"/>
                </a:lnTo>
                <a:lnTo>
                  <a:pt x="120153" y="376024"/>
                </a:lnTo>
                <a:lnTo>
                  <a:pt x="168965" y="324705"/>
                </a:lnTo>
                <a:lnTo>
                  <a:pt x="181168" y="311642"/>
                </a:lnTo>
                <a:lnTo>
                  <a:pt x="205574" y="337768"/>
                </a:lnTo>
                <a:lnTo>
                  <a:pt x="193371" y="350831"/>
                </a:lnTo>
                <a:lnTo>
                  <a:pt x="114521" y="433873"/>
                </a:lnTo>
                <a:lnTo>
                  <a:pt x="102318" y="446936"/>
                </a:lnTo>
                <a:lnTo>
                  <a:pt x="90115" y="433873"/>
                </a:lnTo>
                <a:lnTo>
                  <a:pt x="91053" y="433873"/>
                </a:lnTo>
                <a:lnTo>
                  <a:pt x="12203" y="350831"/>
                </a:lnTo>
                <a:lnTo>
                  <a:pt x="0" y="337768"/>
                </a:lnTo>
                <a:lnTo>
                  <a:pt x="24406" y="311642"/>
                </a:lnTo>
                <a:lnTo>
                  <a:pt x="36609" y="324705"/>
                </a:lnTo>
                <a:lnTo>
                  <a:pt x="85421" y="37602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>
                <a:alpha val="0"/>
              </a:schemeClr>
            </a:solidFill>
          </a:ln>
        </p:spPr>
        <p:txBody>
          <a:bodyPr wrap="square">
            <a:noAutofit/>
          </a:bodyPr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17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9285BE-E9C8-E526-709A-65DF5100C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eliabs.com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98500-ADD2-940F-4FF2-9E3F3F17E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15A2C6-D5F2-A7E5-F606-68569E99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BC7BBDD-B7CB-9502-C63A-E525B1687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641" y="1109890"/>
            <a:ext cx="638718" cy="125144"/>
          </a:xfrm>
          <a:custGeom>
            <a:avLst/>
            <a:gdLst>
              <a:gd name="connsiteX0" fmla="*/ 0 w 2430462"/>
              <a:gd name="connsiteY0" fmla="*/ 0 h 1189038"/>
              <a:gd name="connsiteX1" fmla="*/ 2430462 w 2430462"/>
              <a:gd name="connsiteY1" fmla="*/ 0 h 1189038"/>
              <a:gd name="connsiteX2" fmla="*/ 2430462 w 2430462"/>
              <a:gd name="connsiteY2" fmla="*/ 1189038 h 1189038"/>
              <a:gd name="connsiteX3" fmla="*/ 0 w 2430462"/>
              <a:gd name="connsiteY3" fmla="*/ 1189038 h 1189038"/>
              <a:gd name="connsiteX4" fmla="*/ 0 w 2430462"/>
              <a:gd name="connsiteY4" fmla="*/ 0 h 1189038"/>
              <a:gd name="connsiteX0" fmla="*/ 2430462 w 2521902"/>
              <a:gd name="connsiteY0" fmla="*/ 1189038 h 1280478"/>
              <a:gd name="connsiteX1" fmla="*/ 0 w 2521902"/>
              <a:gd name="connsiteY1" fmla="*/ 1189038 h 1280478"/>
              <a:gd name="connsiteX2" fmla="*/ 0 w 2521902"/>
              <a:gd name="connsiteY2" fmla="*/ 0 h 1280478"/>
              <a:gd name="connsiteX3" fmla="*/ 2430462 w 2521902"/>
              <a:gd name="connsiteY3" fmla="*/ 0 h 1280478"/>
              <a:gd name="connsiteX4" fmla="*/ 2521902 w 2521902"/>
              <a:gd name="connsiteY4" fmla="*/ 1280478 h 1280478"/>
              <a:gd name="connsiteX0" fmla="*/ 2430462 w 2430462"/>
              <a:gd name="connsiteY0" fmla="*/ 1189038 h 1189038"/>
              <a:gd name="connsiteX1" fmla="*/ 0 w 2430462"/>
              <a:gd name="connsiteY1" fmla="*/ 1189038 h 1189038"/>
              <a:gd name="connsiteX2" fmla="*/ 0 w 2430462"/>
              <a:gd name="connsiteY2" fmla="*/ 0 h 1189038"/>
              <a:gd name="connsiteX3" fmla="*/ 2430462 w 2430462"/>
              <a:gd name="connsiteY3" fmla="*/ 0 h 1189038"/>
              <a:gd name="connsiteX0" fmla="*/ 0 w 2430462"/>
              <a:gd name="connsiteY0" fmla="*/ 1189038 h 1189038"/>
              <a:gd name="connsiteX1" fmla="*/ 0 w 2430462"/>
              <a:gd name="connsiteY1" fmla="*/ 0 h 1189038"/>
              <a:gd name="connsiteX2" fmla="*/ 2430462 w 2430462"/>
              <a:gd name="connsiteY2" fmla="*/ 0 h 1189038"/>
              <a:gd name="connsiteX0" fmla="*/ 0 w 2430462"/>
              <a:gd name="connsiteY0" fmla="*/ 0 h 0"/>
              <a:gd name="connsiteX1" fmla="*/ 2430462 w 24304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0462">
                <a:moveTo>
                  <a:pt x="0" y="0"/>
                </a:moveTo>
                <a:lnTo>
                  <a:pt x="2430462" y="0"/>
                </a:lnTo>
              </a:path>
            </a:pathLst>
          </a:custGeom>
          <a:ln w="50800"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F9402106-C426-71A7-2B49-95576ECC823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768730" y="3033539"/>
            <a:ext cx="3437343" cy="2763223"/>
          </a:xfrm>
          <a:prstGeom prst="roundRect">
            <a:avLst>
              <a:gd name="adj" fmla="val 370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508000" dist="114300" dir="2700000" algn="tl" rotWithShape="0">
              <a:schemeClr val="accent2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9EF05-FA2E-38FF-07AB-267FCBF9E0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8250" y="3776137"/>
            <a:ext cx="2203450" cy="261474"/>
          </a:xfrm>
        </p:spPr>
        <p:txBody>
          <a:bodyPr/>
          <a:lstStyle>
            <a:lvl1pPr marL="171450" indent="-171450" algn="r">
              <a:buFont typeface="Arial" panose="020B0604020202020204" pitchFamily="34" charset="0"/>
              <a:buChar char="•"/>
              <a:defRPr sz="85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בדיקת רגישות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34785E5-F985-734D-5596-6D78420B82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31140" y="1947594"/>
            <a:ext cx="2284756" cy="582283"/>
          </a:xfrm>
          <a:prstGeom prst="roundRect">
            <a:avLst>
              <a:gd name="adj" fmla="val 11252"/>
            </a:avLst>
          </a:prstGeom>
          <a:gradFill flip="none" rotWithShape="1">
            <a:gsLst>
              <a:gs pos="0">
                <a:srgbClr val="1D3F43">
                  <a:lumMod val="90000"/>
                  <a:lumOff val="10000"/>
                </a:srgb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anchor="ctr"/>
          <a:lstStyle>
            <a:lvl1pPr algn="ctr">
              <a:defRPr sz="1200"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37352CA-C0DF-65A2-96FD-51FEF6DFE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41727" y="3027424"/>
            <a:ext cx="2279973" cy="582283"/>
          </a:xfrm>
          <a:prstGeom prst="roundRect">
            <a:avLst>
              <a:gd name="adj" fmla="val 11252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defRPr sz="120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939C2E6-FED4-AD23-4480-E02DC4141E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35727" y="3027424"/>
            <a:ext cx="2279973" cy="582283"/>
          </a:xfrm>
          <a:prstGeom prst="roundRect">
            <a:avLst>
              <a:gd name="adj" fmla="val 11252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defRPr sz="120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58D75EE-D241-FCED-C2FA-6E9D2B2F0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08851" y="2581523"/>
            <a:ext cx="2933700" cy="381550"/>
          </a:xfrm>
          <a:custGeom>
            <a:avLst/>
            <a:gdLst>
              <a:gd name="connsiteX0" fmla="*/ 1466850 w 2933700"/>
              <a:gd name="connsiteY0" fmla="*/ 0 h 381550"/>
              <a:gd name="connsiteX1" fmla="*/ 1490980 w 2933700"/>
              <a:gd name="connsiteY1" fmla="*/ 0 h 381550"/>
              <a:gd name="connsiteX2" fmla="*/ 1490980 w 2933700"/>
              <a:gd name="connsiteY2" fmla="*/ 141174 h 381550"/>
              <a:gd name="connsiteX3" fmla="*/ 2875915 w 2933700"/>
              <a:gd name="connsiteY3" fmla="*/ 141174 h 381550"/>
              <a:gd name="connsiteX4" fmla="*/ 2875915 w 2933700"/>
              <a:gd name="connsiteY4" fmla="*/ 165338 h 381550"/>
              <a:gd name="connsiteX5" fmla="*/ 2875915 w 2933700"/>
              <a:gd name="connsiteY5" fmla="*/ 174877 h 381550"/>
              <a:gd name="connsiteX6" fmla="*/ 2875915 w 2933700"/>
              <a:gd name="connsiteY6" fmla="*/ 333856 h 381550"/>
              <a:gd name="connsiteX7" fmla="*/ 2908935 w 2933700"/>
              <a:gd name="connsiteY7" fmla="*/ 298881 h 381550"/>
              <a:gd name="connsiteX8" fmla="*/ 2917190 w 2933700"/>
              <a:gd name="connsiteY8" fmla="*/ 289978 h 381550"/>
              <a:gd name="connsiteX9" fmla="*/ 2933700 w 2933700"/>
              <a:gd name="connsiteY9" fmla="*/ 307784 h 381550"/>
              <a:gd name="connsiteX10" fmla="*/ 2925445 w 2933700"/>
              <a:gd name="connsiteY10" fmla="*/ 316687 h 381550"/>
              <a:gd name="connsiteX11" fmla="*/ 2872105 w 2933700"/>
              <a:gd name="connsiteY11" fmla="*/ 372647 h 381550"/>
              <a:gd name="connsiteX12" fmla="*/ 2863850 w 2933700"/>
              <a:gd name="connsiteY12" fmla="*/ 381550 h 381550"/>
              <a:gd name="connsiteX13" fmla="*/ 2855595 w 2933700"/>
              <a:gd name="connsiteY13" fmla="*/ 372647 h 381550"/>
              <a:gd name="connsiteX14" fmla="*/ 2802255 w 2933700"/>
              <a:gd name="connsiteY14" fmla="*/ 316687 h 381550"/>
              <a:gd name="connsiteX15" fmla="*/ 2794000 w 2933700"/>
              <a:gd name="connsiteY15" fmla="*/ 307784 h 381550"/>
              <a:gd name="connsiteX16" fmla="*/ 2810510 w 2933700"/>
              <a:gd name="connsiteY16" fmla="*/ 289978 h 381550"/>
              <a:gd name="connsiteX17" fmla="*/ 2818765 w 2933700"/>
              <a:gd name="connsiteY17" fmla="*/ 298881 h 381550"/>
              <a:gd name="connsiteX18" fmla="*/ 2851785 w 2933700"/>
              <a:gd name="connsiteY18" fmla="*/ 333856 h 381550"/>
              <a:gd name="connsiteX19" fmla="*/ 2851785 w 2933700"/>
              <a:gd name="connsiteY19" fmla="*/ 174877 h 381550"/>
              <a:gd name="connsiteX20" fmla="*/ 2851785 w 2933700"/>
              <a:gd name="connsiteY20" fmla="*/ 165338 h 381550"/>
              <a:gd name="connsiteX21" fmla="*/ 81915 w 2933700"/>
              <a:gd name="connsiteY21" fmla="*/ 165338 h 381550"/>
              <a:gd name="connsiteX22" fmla="*/ 81915 w 2933700"/>
              <a:gd name="connsiteY22" fmla="*/ 174877 h 381550"/>
              <a:gd name="connsiteX23" fmla="*/ 81915 w 2933700"/>
              <a:gd name="connsiteY23" fmla="*/ 333856 h 381550"/>
              <a:gd name="connsiteX24" fmla="*/ 114935 w 2933700"/>
              <a:gd name="connsiteY24" fmla="*/ 298881 h 381550"/>
              <a:gd name="connsiteX25" fmla="*/ 123190 w 2933700"/>
              <a:gd name="connsiteY25" fmla="*/ 289978 h 381550"/>
              <a:gd name="connsiteX26" fmla="*/ 139700 w 2933700"/>
              <a:gd name="connsiteY26" fmla="*/ 307784 h 381550"/>
              <a:gd name="connsiteX27" fmla="*/ 131445 w 2933700"/>
              <a:gd name="connsiteY27" fmla="*/ 316687 h 381550"/>
              <a:gd name="connsiteX28" fmla="*/ 78105 w 2933700"/>
              <a:gd name="connsiteY28" fmla="*/ 372647 h 381550"/>
              <a:gd name="connsiteX29" fmla="*/ 69850 w 2933700"/>
              <a:gd name="connsiteY29" fmla="*/ 381550 h 381550"/>
              <a:gd name="connsiteX30" fmla="*/ 61595 w 2933700"/>
              <a:gd name="connsiteY30" fmla="*/ 372647 h 381550"/>
              <a:gd name="connsiteX31" fmla="*/ 8255 w 2933700"/>
              <a:gd name="connsiteY31" fmla="*/ 316687 h 381550"/>
              <a:gd name="connsiteX32" fmla="*/ 0 w 2933700"/>
              <a:gd name="connsiteY32" fmla="*/ 307784 h 381550"/>
              <a:gd name="connsiteX33" fmla="*/ 16510 w 2933700"/>
              <a:gd name="connsiteY33" fmla="*/ 289978 h 381550"/>
              <a:gd name="connsiteX34" fmla="*/ 24765 w 2933700"/>
              <a:gd name="connsiteY34" fmla="*/ 298881 h 381550"/>
              <a:gd name="connsiteX35" fmla="*/ 57785 w 2933700"/>
              <a:gd name="connsiteY35" fmla="*/ 333856 h 381550"/>
              <a:gd name="connsiteX36" fmla="*/ 57785 w 2933700"/>
              <a:gd name="connsiteY36" fmla="*/ 174877 h 381550"/>
              <a:gd name="connsiteX37" fmla="*/ 57785 w 2933700"/>
              <a:gd name="connsiteY37" fmla="*/ 162159 h 381550"/>
              <a:gd name="connsiteX38" fmla="*/ 57785 w 2933700"/>
              <a:gd name="connsiteY38" fmla="*/ 141174 h 381550"/>
              <a:gd name="connsiteX39" fmla="*/ 1466850 w 2933700"/>
              <a:gd name="connsiteY39" fmla="*/ 141174 h 3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33700" h="381550">
                <a:moveTo>
                  <a:pt x="1466850" y="0"/>
                </a:moveTo>
                <a:lnTo>
                  <a:pt x="1490980" y="0"/>
                </a:lnTo>
                <a:lnTo>
                  <a:pt x="1490980" y="141174"/>
                </a:lnTo>
                <a:lnTo>
                  <a:pt x="2875915" y="141174"/>
                </a:lnTo>
                <a:lnTo>
                  <a:pt x="2875915" y="165338"/>
                </a:lnTo>
                <a:lnTo>
                  <a:pt x="2875915" y="174877"/>
                </a:lnTo>
                <a:lnTo>
                  <a:pt x="2875915" y="333856"/>
                </a:lnTo>
                <a:lnTo>
                  <a:pt x="2908935" y="298881"/>
                </a:lnTo>
                <a:lnTo>
                  <a:pt x="2917190" y="289978"/>
                </a:lnTo>
                <a:lnTo>
                  <a:pt x="2933700" y="307784"/>
                </a:lnTo>
                <a:lnTo>
                  <a:pt x="2925445" y="316687"/>
                </a:lnTo>
                <a:lnTo>
                  <a:pt x="2872105" y="372647"/>
                </a:lnTo>
                <a:lnTo>
                  <a:pt x="2863850" y="381550"/>
                </a:lnTo>
                <a:lnTo>
                  <a:pt x="2855595" y="372647"/>
                </a:lnTo>
                <a:lnTo>
                  <a:pt x="2802255" y="316687"/>
                </a:lnTo>
                <a:lnTo>
                  <a:pt x="2794000" y="307784"/>
                </a:lnTo>
                <a:lnTo>
                  <a:pt x="2810510" y="289978"/>
                </a:lnTo>
                <a:lnTo>
                  <a:pt x="2818765" y="298881"/>
                </a:lnTo>
                <a:lnTo>
                  <a:pt x="2851785" y="333856"/>
                </a:lnTo>
                <a:lnTo>
                  <a:pt x="2851785" y="174877"/>
                </a:lnTo>
                <a:lnTo>
                  <a:pt x="2851785" y="165338"/>
                </a:lnTo>
                <a:lnTo>
                  <a:pt x="81915" y="165338"/>
                </a:lnTo>
                <a:lnTo>
                  <a:pt x="81915" y="174877"/>
                </a:lnTo>
                <a:lnTo>
                  <a:pt x="81915" y="333856"/>
                </a:lnTo>
                <a:lnTo>
                  <a:pt x="114935" y="298881"/>
                </a:lnTo>
                <a:lnTo>
                  <a:pt x="123190" y="289978"/>
                </a:lnTo>
                <a:lnTo>
                  <a:pt x="139700" y="307784"/>
                </a:lnTo>
                <a:lnTo>
                  <a:pt x="131445" y="316687"/>
                </a:lnTo>
                <a:lnTo>
                  <a:pt x="78105" y="372647"/>
                </a:lnTo>
                <a:lnTo>
                  <a:pt x="69850" y="381550"/>
                </a:lnTo>
                <a:lnTo>
                  <a:pt x="61595" y="372647"/>
                </a:lnTo>
                <a:lnTo>
                  <a:pt x="8255" y="316687"/>
                </a:lnTo>
                <a:lnTo>
                  <a:pt x="0" y="307784"/>
                </a:lnTo>
                <a:lnTo>
                  <a:pt x="16510" y="289978"/>
                </a:lnTo>
                <a:lnTo>
                  <a:pt x="24765" y="298881"/>
                </a:lnTo>
                <a:lnTo>
                  <a:pt x="57785" y="333856"/>
                </a:lnTo>
                <a:lnTo>
                  <a:pt x="57785" y="174877"/>
                </a:lnTo>
                <a:lnTo>
                  <a:pt x="57785" y="162159"/>
                </a:lnTo>
                <a:lnTo>
                  <a:pt x="57785" y="141174"/>
                </a:lnTo>
                <a:lnTo>
                  <a:pt x="1466850" y="14117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>
                <a:alpha val="0"/>
              </a:schemeClr>
            </a:solidFill>
          </a:ln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A1AF148-CED6-6492-FC71-D5859C67EF3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12250" y="3776137"/>
            <a:ext cx="2203450" cy="261474"/>
          </a:xfrm>
        </p:spPr>
        <p:txBody>
          <a:bodyPr/>
          <a:lstStyle>
            <a:lvl1pPr marL="171450" indent="-171450" algn="r">
              <a:buFont typeface="Arial" panose="020B0604020202020204" pitchFamily="34" charset="0"/>
              <a:buChar char="•"/>
              <a:defRPr sz="850" b="1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בדיקת רגישות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5845DF5-5645-FE9F-94FE-0E50F12EC8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345023" y="1947594"/>
            <a:ext cx="2284756" cy="582283"/>
          </a:xfrm>
          <a:prstGeom prst="roundRect">
            <a:avLst>
              <a:gd name="adj" fmla="val 11252"/>
            </a:avLst>
          </a:prstGeom>
          <a:gradFill flip="none" rotWithShape="1">
            <a:gsLst>
              <a:gs pos="0">
                <a:srgbClr val="1D3F43">
                  <a:lumMod val="90000"/>
                  <a:lumOff val="10000"/>
                </a:srgb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anchor="ctr"/>
          <a:lstStyle>
            <a:lvl1pPr algn="ctr">
              <a:defRPr sz="1200"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he-IL" dirty="0"/>
              <a:t>נתוני תחבורה ציבורית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6A189D0-B2F6-A5C7-8608-E4AFF39B09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17552" y="2620440"/>
            <a:ext cx="139698" cy="303715"/>
          </a:xfrm>
          <a:custGeom>
            <a:avLst/>
            <a:gdLst>
              <a:gd name="connsiteX0" fmla="*/ 85421 w 205574"/>
              <a:gd name="connsiteY0" fmla="*/ 0 h 446936"/>
              <a:gd name="connsiteX1" fmla="*/ 120153 w 205574"/>
              <a:gd name="connsiteY1" fmla="*/ 0 h 446936"/>
              <a:gd name="connsiteX2" fmla="*/ 120153 w 205574"/>
              <a:gd name="connsiteY2" fmla="*/ 376024 h 446936"/>
              <a:gd name="connsiteX3" fmla="*/ 168965 w 205574"/>
              <a:gd name="connsiteY3" fmla="*/ 324705 h 446936"/>
              <a:gd name="connsiteX4" fmla="*/ 181168 w 205574"/>
              <a:gd name="connsiteY4" fmla="*/ 311642 h 446936"/>
              <a:gd name="connsiteX5" fmla="*/ 205574 w 205574"/>
              <a:gd name="connsiteY5" fmla="*/ 337768 h 446936"/>
              <a:gd name="connsiteX6" fmla="*/ 193371 w 205574"/>
              <a:gd name="connsiteY6" fmla="*/ 350831 h 446936"/>
              <a:gd name="connsiteX7" fmla="*/ 114521 w 205574"/>
              <a:gd name="connsiteY7" fmla="*/ 433873 h 446936"/>
              <a:gd name="connsiteX8" fmla="*/ 102318 w 205574"/>
              <a:gd name="connsiteY8" fmla="*/ 446936 h 446936"/>
              <a:gd name="connsiteX9" fmla="*/ 90115 w 205574"/>
              <a:gd name="connsiteY9" fmla="*/ 433873 h 446936"/>
              <a:gd name="connsiteX10" fmla="*/ 91053 w 205574"/>
              <a:gd name="connsiteY10" fmla="*/ 433873 h 446936"/>
              <a:gd name="connsiteX11" fmla="*/ 12203 w 205574"/>
              <a:gd name="connsiteY11" fmla="*/ 350831 h 446936"/>
              <a:gd name="connsiteX12" fmla="*/ 0 w 205574"/>
              <a:gd name="connsiteY12" fmla="*/ 337768 h 446936"/>
              <a:gd name="connsiteX13" fmla="*/ 24406 w 205574"/>
              <a:gd name="connsiteY13" fmla="*/ 311642 h 446936"/>
              <a:gd name="connsiteX14" fmla="*/ 36609 w 205574"/>
              <a:gd name="connsiteY14" fmla="*/ 324705 h 446936"/>
              <a:gd name="connsiteX15" fmla="*/ 85421 w 205574"/>
              <a:gd name="connsiteY15" fmla="*/ 376024 h 44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574" h="446936">
                <a:moveTo>
                  <a:pt x="85421" y="0"/>
                </a:moveTo>
                <a:lnTo>
                  <a:pt x="120153" y="0"/>
                </a:lnTo>
                <a:lnTo>
                  <a:pt x="120153" y="376024"/>
                </a:lnTo>
                <a:lnTo>
                  <a:pt x="168965" y="324705"/>
                </a:lnTo>
                <a:lnTo>
                  <a:pt x="181168" y="311642"/>
                </a:lnTo>
                <a:lnTo>
                  <a:pt x="205574" y="337768"/>
                </a:lnTo>
                <a:lnTo>
                  <a:pt x="193371" y="350831"/>
                </a:lnTo>
                <a:lnTo>
                  <a:pt x="114521" y="433873"/>
                </a:lnTo>
                <a:lnTo>
                  <a:pt x="102318" y="446936"/>
                </a:lnTo>
                <a:lnTo>
                  <a:pt x="90115" y="433873"/>
                </a:lnTo>
                <a:lnTo>
                  <a:pt x="91053" y="433873"/>
                </a:lnTo>
                <a:lnTo>
                  <a:pt x="12203" y="350831"/>
                </a:lnTo>
                <a:lnTo>
                  <a:pt x="0" y="337768"/>
                </a:lnTo>
                <a:lnTo>
                  <a:pt x="24406" y="311642"/>
                </a:lnTo>
                <a:lnTo>
                  <a:pt x="36609" y="324705"/>
                </a:lnTo>
                <a:lnTo>
                  <a:pt x="85421" y="37602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>
                <a:alpha val="0"/>
              </a:schemeClr>
            </a:solidFill>
          </a:ln>
        </p:spPr>
        <p:txBody>
          <a:bodyPr wrap="square">
            <a:noAutofit/>
          </a:bodyPr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208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9C661-2630-C5C0-614D-ABB4D5FD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807"/>
            <a:ext cx="10515600" cy="4701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3C01-6392-E967-214D-84560D6D4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EC003-D9BC-C955-5E72-A4E368A9D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0259" y="6466636"/>
            <a:ext cx="612311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rtl="1">
              <a:defRPr sz="1100">
                <a:solidFill>
                  <a:srgbClr val="000000"/>
                </a:solidFill>
              </a:defRPr>
            </a:lvl1pPr>
          </a:lstStyle>
          <a:p>
            <a:fld id="{AD8F3BB1-B530-DA41-8968-02D16ADF9A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AE7AED-7FF7-6CF0-28BD-87A9DABE74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90738" y="6429830"/>
            <a:ext cx="1013070" cy="30392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C6C7881-32CC-EB07-671D-1F0AECA8BE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192" y="6491651"/>
            <a:ext cx="171694" cy="18027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6C44588-4324-571B-41BD-DC44ABB34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4" y="6466636"/>
            <a:ext cx="753366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r>
              <a:rPr lang="en-US" dirty="0" err="1"/>
              <a:t>eliabs.com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AD86DD-05D5-4C23-D1C4-906998714C99}"/>
              </a:ext>
            </a:extLst>
          </p:cNvPr>
          <p:cNvCxnSpPr>
            <a:cxnSpLocks/>
          </p:cNvCxnSpPr>
          <p:nvPr userDrawn="1"/>
        </p:nvCxnSpPr>
        <p:spPr>
          <a:xfrm>
            <a:off x="1342608" y="6497619"/>
            <a:ext cx="0" cy="168342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4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0" r:id="rId4"/>
    <p:sldLayoutId id="2147483661" r:id="rId5"/>
    <p:sldLayoutId id="2147483652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dt="0"/>
  <p:txStyles>
    <p:titleStyle>
      <a:lvl1pPr marL="0" indent="0" algn="ctr" defTabSz="914400" rtl="1" eaLnBrk="1" latinLnBrk="0" hangingPunct="1">
        <a:lnSpc>
          <a:spcPct val="90000"/>
        </a:lnSpc>
        <a:spcBef>
          <a:spcPct val="0"/>
        </a:spcBef>
        <a:buNone/>
        <a:tabLst/>
        <a:defRPr sz="3400" b="1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0" indent="0" algn="r" defTabSz="914400" rtl="1" eaLnBrk="1" latinLnBrk="0" hangingPunct="1">
        <a:lnSpc>
          <a:spcPct val="11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388800" indent="-388800" algn="r" defTabSz="914400" rtl="1" eaLnBrk="1" fontAlgn="ctr" latinLnBrk="0" hangingPunct="1">
        <a:lnSpc>
          <a:spcPct val="120000"/>
        </a:lnSpc>
        <a:spcBef>
          <a:spcPts val="0"/>
        </a:spcBef>
        <a:spcAft>
          <a:spcPts val="2600"/>
        </a:spcAft>
        <a:buSzPct val="220000"/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388800" indent="-388800" algn="r" defTabSz="914400" rtl="1" eaLnBrk="1" fontAlgn="ctr" latinLnBrk="0" hangingPunct="1">
        <a:lnSpc>
          <a:spcPct val="120000"/>
        </a:lnSpc>
        <a:spcBef>
          <a:spcPts val="0"/>
        </a:spcBef>
        <a:spcAft>
          <a:spcPts val="2600"/>
        </a:spcAft>
        <a:buSzPct val="160000"/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700" b="0" i="0" kern="1200">
          <a:solidFill>
            <a:srgbClr val="000000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500" b="1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0"/>
        </a:spcBef>
        <a:buFont typeface="Open Sans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E31DA6-62A3-0301-8C4A-8FFB2FDC8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97A3C-43A9-309F-20B6-771F812299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e-IL"/>
              <a:t>אוגוסט </a:t>
            </a:r>
            <a:r>
              <a:rPr lang="he-IL" dirty="0"/>
              <a:t>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A65CD6-70D9-2AEA-9F70-3A7EBC72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558" y="2810327"/>
            <a:ext cx="8954817" cy="819253"/>
          </a:xfrm>
        </p:spPr>
        <p:txBody>
          <a:bodyPr/>
          <a:lstStyle/>
          <a:p>
            <a:r>
              <a:rPr lang="he-IL" sz="4800" dirty="0"/>
              <a:t>התכנות שבילי אופניים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0F7CE-64DD-4FDB-CA19-92632800B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הר חומה</a:t>
            </a:r>
          </a:p>
        </p:txBody>
      </p:sp>
    </p:spTree>
    <p:extLst>
      <p:ext uri="{BB962C8B-B14F-4D97-AF65-F5344CB8AC3E}">
        <p14:creationId xmlns:p14="http://schemas.microsoft.com/office/powerpoint/2010/main" val="397036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843D1-2CFF-2015-5897-F26938A55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AE368D-C3D1-A4CA-8383-14198DA3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64" y="1566438"/>
            <a:ext cx="4748118" cy="492061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B88D3-CBDF-6086-8E20-C8F2C91E6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B3882-9BC3-9286-FA32-23814B0DF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10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4F9A2D-5B9E-0B42-7746-5E0D035E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ב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ורהפטיג</a:t>
            </a:r>
            <a:r>
              <a:rPr lang="he-IL" sz="2800" dirty="0"/>
              <a:t> – מכביש 398 עד רח' לנגר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661EA-76D4-E00D-E54D-5B229DA9B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365284C2-4DF7-59C8-FB3B-B49866DA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2" y="1533302"/>
            <a:ext cx="4260377" cy="495374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7805A8F3-7520-D554-CCD6-46161F167AC3}"/>
              </a:ext>
            </a:extLst>
          </p:cNvPr>
          <p:cNvSpPr/>
          <p:nvPr/>
        </p:nvSpPr>
        <p:spPr>
          <a:xfrm rot="2887709">
            <a:off x="4898870" y="3554014"/>
            <a:ext cx="5326108" cy="111042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B27BD307-7737-3499-AE66-1BB88BA2BCD6}"/>
              </a:ext>
            </a:extLst>
          </p:cNvPr>
          <p:cNvSpPr/>
          <p:nvPr/>
        </p:nvSpPr>
        <p:spPr>
          <a:xfrm rot="2740384">
            <a:off x="2228559" y="3084252"/>
            <a:ext cx="1198413" cy="443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50148A1-CB97-99ED-DFCE-F9681E9491BE}"/>
              </a:ext>
            </a:extLst>
          </p:cNvPr>
          <p:cNvSpPr txBox="1">
            <a:spLocks/>
          </p:cNvSpPr>
          <p:nvPr/>
        </p:nvSpPr>
        <p:spPr>
          <a:xfrm>
            <a:off x="8410669" y="1600652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87C6041-E0C3-1E06-B27D-EFFC9AF4AFF5}"/>
              </a:ext>
            </a:extLst>
          </p:cNvPr>
          <p:cNvSpPr/>
          <p:nvPr/>
        </p:nvSpPr>
        <p:spPr>
          <a:xfrm>
            <a:off x="9652536" y="1706573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CADDEBAF-8D01-83A3-8BFE-281291210FB6}"/>
              </a:ext>
            </a:extLst>
          </p:cNvPr>
          <p:cNvSpPr/>
          <p:nvPr/>
        </p:nvSpPr>
        <p:spPr>
          <a:xfrm>
            <a:off x="9652536" y="2123138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309C1E4-8FA0-8251-D64F-CD9E08F46B4E}"/>
              </a:ext>
            </a:extLst>
          </p:cNvPr>
          <p:cNvSpPr txBox="1">
            <a:spLocks/>
          </p:cNvSpPr>
          <p:nvPr/>
        </p:nvSpPr>
        <p:spPr>
          <a:xfrm>
            <a:off x="8410669" y="2059956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צומת מרומזר</a:t>
            </a:r>
            <a:endParaRPr lang="he-IL" dirty="0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5221F872-4206-E475-F950-6927BB46666A}"/>
              </a:ext>
            </a:extLst>
          </p:cNvPr>
          <p:cNvSpPr/>
          <p:nvPr/>
        </p:nvSpPr>
        <p:spPr>
          <a:xfrm>
            <a:off x="5948011" y="2059956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34EE301-E278-E1E5-A569-F30BC5E769A0}"/>
              </a:ext>
            </a:extLst>
          </p:cNvPr>
          <p:cNvSpPr txBox="1">
            <a:spLocks/>
          </p:cNvSpPr>
          <p:nvPr/>
        </p:nvSpPr>
        <p:spPr>
          <a:xfrm rot="1472763">
            <a:off x="7425900" y="2653412"/>
            <a:ext cx="1047220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כביש 398</a:t>
            </a:r>
            <a:endParaRPr lang="he-I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CE64D2A-6C44-6FF1-1FAF-A4EB1EA511A4}"/>
              </a:ext>
            </a:extLst>
          </p:cNvPr>
          <p:cNvSpPr txBox="1">
            <a:spLocks/>
          </p:cNvSpPr>
          <p:nvPr/>
        </p:nvSpPr>
        <p:spPr>
          <a:xfrm rot="2603180">
            <a:off x="7280678" y="3520859"/>
            <a:ext cx="787289" cy="336153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 err="1"/>
              <a:t>ורהפטיג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694F5FE-51B3-1E8D-1EBB-197024A3AEA0}"/>
              </a:ext>
            </a:extLst>
          </p:cNvPr>
          <p:cNvSpPr txBox="1">
            <a:spLocks/>
          </p:cNvSpPr>
          <p:nvPr/>
        </p:nvSpPr>
        <p:spPr>
          <a:xfrm rot="710717">
            <a:off x="9469506" y="5626990"/>
            <a:ext cx="554941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לנגר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50F50AC-FDE9-ACF9-E4D8-4704BA2802EC}"/>
              </a:ext>
            </a:extLst>
          </p:cNvPr>
          <p:cNvSpPr txBox="1">
            <a:spLocks/>
          </p:cNvSpPr>
          <p:nvPr/>
        </p:nvSpPr>
        <p:spPr>
          <a:xfrm rot="17631795">
            <a:off x="8440953" y="6096189"/>
            <a:ext cx="454027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קורן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66A2E5B-3C84-A04A-F7EA-E8259F04A29D}"/>
              </a:ext>
            </a:extLst>
          </p:cNvPr>
          <p:cNvSpPr txBox="1">
            <a:spLocks/>
          </p:cNvSpPr>
          <p:nvPr/>
        </p:nvSpPr>
        <p:spPr>
          <a:xfrm>
            <a:off x="6246775" y="5291562"/>
            <a:ext cx="979828" cy="675019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שכונת הר חומה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0457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E14D7-3F74-F381-E455-91D9019D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B40571F0-0A3A-1390-BF08-B0B3B8CE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64" y="1566438"/>
            <a:ext cx="4748118" cy="492061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6DB6F-F2A0-1CDC-9372-9E89FF2015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8456E-167A-8E2C-7C57-358F95205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11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1BF96E-A20B-61A0-0C46-3A9693D0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ב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ורהפטיג</a:t>
            </a:r>
            <a:r>
              <a:rPr lang="he-IL" sz="2800" dirty="0"/>
              <a:t> – מכביש 396 עד רח' לנגר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0BBF3-FCF8-A92C-CAD6-FD38A0F0DD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B355B5A3-5E25-BF1F-D5EB-F5816F0459B0}"/>
              </a:ext>
            </a:extLst>
          </p:cNvPr>
          <p:cNvSpPr/>
          <p:nvPr/>
        </p:nvSpPr>
        <p:spPr>
          <a:xfrm rot="2887709">
            <a:off x="4898870" y="3554014"/>
            <a:ext cx="5326108" cy="111042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F40299E-F8C0-17AF-A6B4-BB054E726748}"/>
              </a:ext>
            </a:extLst>
          </p:cNvPr>
          <p:cNvSpPr txBox="1">
            <a:spLocks/>
          </p:cNvSpPr>
          <p:nvPr/>
        </p:nvSpPr>
        <p:spPr>
          <a:xfrm>
            <a:off x="257302" y="1600652"/>
            <a:ext cx="4252475" cy="480014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מאסף / עורקי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520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2.6%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6.5% (קטע באורך 70 מ')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50 קמ"ש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 תנועה מקסימלי לשעה (לפי ספירות מיוני 2023)– כ 800 </a:t>
            </a:r>
            <a:r>
              <a:rPr lang="he-IL" sz="1600" dirty="0" err="1"/>
              <a:t>כ"ר</a:t>
            </a:r>
            <a:r>
              <a:rPr lang="he-IL" sz="1600" dirty="0"/>
              <a:t> ביציאה מהשכונה , כ 600 בכניסה לשכונה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6" name="צורה חופשית: צורה 15">
            <a:extLst>
              <a:ext uri="{FF2B5EF4-FFF2-40B4-BE49-F238E27FC236}">
                <a16:creationId xmlns:a16="http://schemas.microsoft.com/office/drawing/2014/main" id="{6C132A30-09AD-47A9-9B5C-257DDB55A63B}"/>
              </a:ext>
            </a:extLst>
          </p:cNvPr>
          <p:cNvSpPr/>
          <p:nvPr/>
        </p:nvSpPr>
        <p:spPr>
          <a:xfrm>
            <a:off x="6096000" y="2327564"/>
            <a:ext cx="1853045" cy="2026227"/>
          </a:xfrm>
          <a:custGeom>
            <a:avLst/>
            <a:gdLst>
              <a:gd name="connsiteX0" fmla="*/ 103691 w 2348127"/>
              <a:gd name="connsiteY0" fmla="*/ 0 h 2462645"/>
              <a:gd name="connsiteX1" fmla="*/ 259554 w 2348127"/>
              <a:gd name="connsiteY1" fmla="*/ 571500 h 2462645"/>
              <a:gd name="connsiteX2" fmla="*/ 2348127 w 2348127"/>
              <a:gd name="connsiteY2" fmla="*/ 2462645 h 246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8127" h="2462645">
                <a:moveTo>
                  <a:pt x="103691" y="0"/>
                </a:moveTo>
                <a:cubicBezTo>
                  <a:pt x="-5414" y="80529"/>
                  <a:pt x="-114519" y="161059"/>
                  <a:pt x="259554" y="571500"/>
                </a:cubicBezTo>
                <a:cubicBezTo>
                  <a:pt x="633627" y="981941"/>
                  <a:pt x="1490877" y="1722293"/>
                  <a:pt x="2348127" y="2462645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E11CDD4-EBF0-633F-0A56-E8E5F9B51079}"/>
              </a:ext>
            </a:extLst>
          </p:cNvPr>
          <p:cNvSpPr txBox="1">
            <a:spLocks/>
          </p:cNvSpPr>
          <p:nvPr/>
        </p:nvSpPr>
        <p:spPr>
          <a:xfrm rot="2540075">
            <a:off x="6709874" y="3398512"/>
            <a:ext cx="1598890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L=360m , g=1%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E82E14D-ED16-21A5-8B49-F4DB24858E13}"/>
              </a:ext>
            </a:extLst>
          </p:cNvPr>
          <p:cNvSpPr txBox="1">
            <a:spLocks/>
          </p:cNvSpPr>
          <p:nvPr/>
        </p:nvSpPr>
        <p:spPr>
          <a:xfrm rot="2451473">
            <a:off x="7272007" y="4735001"/>
            <a:ext cx="153448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L=75m , g=6.5%</a:t>
            </a:r>
          </a:p>
        </p:txBody>
      </p:sp>
      <p:sp>
        <p:nvSpPr>
          <p:cNvPr id="21" name="צורה חופשית: צורה 20">
            <a:extLst>
              <a:ext uri="{FF2B5EF4-FFF2-40B4-BE49-F238E27FC236}">
                <a16:creationId xmlns:a16="http://schemas.microsoft.com/office/drawing/2014/main" id="{A9E0EA50-72C7-7054-D106-1D4BF8A2B0FA}"/>
              </a:ext>
            </a:extLst>
          </p:cNvPr>
          <p:cNvSpPr/>
          <p:nvPr/>
        </p:nvSpPr>
        <p:spPr>
          <a:xfrm>
            <a:off x="7980218" y="4395355"/>
            <a:ext cx="748146" cy="633845"/>
          </a:xfrm>
          <a:custGeom>
            <a:avLst/>
            <a:gdLst>
              <a:gd name="connsiteX0" fmla="*/ 0 w 748146"/>
              <a:gd name="connsiteY0" fmla="*/ 0 h 633845"/>
              <a:gd name="connsiteX1" fmla="*/ 571500 w 748146"/>
              <a:gd name="connsiteY1" fmla="*/ 426027 h 633845"/>
              <a:gd name="connsiteX2" fmla="*/ 748146 w 748146"/>
              <a:gd name="connsiteY2" fmla="*/ 633845 h 63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146" h="633845">
                <a:moveTo>
                  <a:pt x="0" y="0"/>
                </a:moveTo>
                <a:cubicBezTo>
                  <a:pt x="223404" y="160193"/>
                  <a:pt x="446809" y="320386"/>
                  <a:pt x="571500" y="426027"/>
                </a:cubicBezTo>
                <a:cubicBezTo>
                  <a:pt x="696191" y="531668"/>
                  <a:pt x="722168" y="582756"/>
                  <a:pt x="748146" y="633845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צורה חופשית: צורה 21">
            <a:extLst>
              <a:ext uri="{FF2B5EF4-FFF2-40B4-BE49-F238E27FC236}">
                <a16:creationId xmlns:a16="http://schemas.microsoft.com/office/drawing/2014/main" id="{19478064-5DB1-2260-D01C-B20F703755D7}"/>
              </a:ext>
            </a:extLst>
          </p:cNvPr>
          <p:cNvSpPr/>
          <p:nvPr/>
        </p:nvSpPr>
        <p:spPr>
          <a:xfrm>
            <a:off x="8801100" y="5133109"/>
            <a:ext cx="213569" cy="758536"/>
          </a:xfrm>
          <a:custGeom>
            <a:avLst/>
            <a:gdLst>
              <a:gd name="connsiteX0" fmla="*/ 0 w 213569"/>
              <a:gd name="connsiteY0" fmla="*/ 0 h 758536"/>
              <a:gd name="connsiteX1" fmla="*/ 207818 w 213569"/>
              <a:gd name="connsiteY1" fmla="*/ 415636 h 758536"/>
              <a:gd name="connsiteX2" fmla="*/ 135082 w 213569"/>
              <a:gd name="connsiteY2" fmla="*/ 758536 h 75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569" h="758536">
                <a:moveTo>
                  <a:pt x="0" y="0"/>
                </a:moveTo>
                <a:cubicBezTo>
                  <a:pt x="92652" y="144606"/>
                  <a:pt x="185304" y="289213"/>
                  <a:pt x="207818" y="415636"/>
                </a:cubicBezTo>
                <a:cubicBezTo>
                  <a:pt x="230332" y="542059"/>
                  <a:pt x="182707" y="650297"/>
                  <a:pt x="135082" y="758536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26C7F60-A692-BD4C-1638-DC68AA480F69}"/>
              </a:ext>
            </a:extLst>
          </p:cNvPr>
          <p:cNvSpPr txBox="1">
            <a:spLocks/>
          </p:cNvSpPr>
          <p:nvPr/>
        </p:nvSpPr>
        <p:spPr>
          <a:xfrm rot="4343841">
            <a:off x="8714914" y="5222827"/>
            <a:ext cx="153448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L=85m , g=5.5%</a:t>
            </a:r>
          </a:p>
        </p:txBody>
      </p: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57A7CAAD-E7DD-83A5-7DE1-1281221B2A9F}"/>
              </a:ext>
            </a:extLst>
          </p:cNvPr>
          <p:cNvCxnSpPr>
            <a:cxnSpLocks/>
          </p:cNvCxnSpPr>
          <p:nvPr/>
        </p:nvCxnSpPr>
        <p:spPr>
          <a:xfrm flipH="1" flipV="1">
            <a:off x="7825186" y="3429000"/>
            <a:ext cx="705141" cy="5092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50DB4B8-5098-3FE0-ACAC-E6BBC6843535}"/>
              </a:ext>
            </a:extLst>
          </p:cNvPr>
          <p:cNvSpPr txBox="1">
            <a:spLocks/>
          </p:cNvSpPr>
          <p:nvPr/>
        </p:nvSpPr>
        <p:spPr>
          <a:xfrm rot="2114240">
            <a:off x="8241420" y="3373158"/>
            <a:ext cx="468753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806</a:t>
            </a:r>
            <a:endParaRPr lang="he-IL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4A6D920E-2AFC-8DBF-2B4F-EC24B890984E}"/>
              </a:ext>
            </a:extLst>
          </p:cNvPr>
          <p:cNvSpPr txBox="1">
            <a:spLocks/>
          </p:cNvSpPr>
          <p:nvPr/>
        </p:nvSpPr>
        <p:spPr>
          <a:xfrm rot="2114240">
            <a:off x="6605558" y="3742497"/>
            <a:ext cx="595584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572</a:t>
            </a:r>
            <a:endParaRPr lang="he-IL" dirty="0"/>
          </a:p>
        </p:txBody>
      </p:sp>
      <p:cxnSp>
        <p:nvCxnSpPr>
          <p:cNvPr id="34" name="מחבר חץ ישר 33">
            <a:extLst>
              <a:ext uri="{FF2B5EF4-FFF2-40B4-BE49-F238E27FC236}">
                <a16:creationId xmlns:a16="http://schemas.microsoft.com/office/drawing/2014/main" id="{6567D2A5-C166-3B16-9B87-7F226244B833}"/>
              </a:ext>
            </a:extLst>
          </p:cNvPr>
          <p:cNvCxnSpPr>
            <a:cxnSpLocks/>
          </p:cNvCxnSpPr>
          <p:nvPr/>
        </p:nvCxnSpPr>
        <p:spPr>
          <a:xfrm>
            <a:off x="6796941" y="3503522"/>
            <a:ext cx="536226" cy="4019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57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FF93-5F57-7043-8663-43E43EDE2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F52275-FD49-0A48-7A34-270CD05D6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F4BF87B-578F-D1B9-6A8B-7E17299646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424ECD5-6C07-1441-8F55-16DDAA1D8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DE071A8-0BD5-4B69-300A-8D0080B512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12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3CFACF3A-4DD7-A143-3FE3-ED35773B796A}"/>
              </a:ext>
            </a:extLst>
          </p:cNvPr>
          <p:cNvCxnSpPr>
            <a:cxnSpLocks/>
          </p:cNvCxnSpPr>
          <p:nvPr/>
        </p:nvCxnSpPr>
        <p:spPr>
          <a:xfrm>
            <a:off x="9393382" y="2781974"/>
            <a:ext cx="16833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273B423C-8955-61C7-84D0-A6118F5122B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1097490" y="2895387"/>
            <a:ext cx="0" cy="302557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F5473C60-E83E-241C-2F16-CA5BDAFCA26B}"/>
              </a:ext>
            </a:extLst>
          </p:cNvPr>
          <p:cNvSpPr/>
          <p:nvPr/>
        </p:nvSpPr>
        <p:spPr>
          <a:xfrm>
            <a:off x="10985792" y="2668560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B220A246-F6CA-4072-BEB1-6241E0F2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2783BE5-4353-21CB-8FB2-0FC1FAC80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429" y="5315382"/>
            <a:ext cx="6177709" cy="1151254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BF269B00-C1F8-D939-22FC-D2A5212796EC}"/>
              </a:ext>
            </a:extLst>
          </p:cNvPr>
          <p:cNvSpPr/>
          <p:nvPr/>
        </p:nvSpPr>
        <p:spPr>
          <a:xfrm>
            <a:off x="4337883" y="2368068"/>
            <a:ext cx="4309157" cy="72339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1157C0B-4298-F6CA-1E3F-A9FDD6C0F50D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3484421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ב'-ג' (מומלץ ג')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במרבית הרחוב לא נדרשת הרחבה עקב שיפועים. בקצה המזרחי תידרש הרחבה של 0.5 מטר לאורך כ 160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7EF51F7-0C71-ADDA-0EDA-C3489625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ב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ורהפטיג</a:t>
            </a:r>
            <a:r>
              <a:rPr lang="he-IL" sz="2800" dirty="0"/>
              <a:t> – מכביש 396 עד רח' לנגר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3756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447DA-D7ED-0D44-7A77-54D6AAA32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047D7-C3B6-48C4-3D18-20B9188CED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D71FD-6875-6BF1-AF54-5DCA41842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13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DD362E-A466-8AA4-0162-41B0B3E2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760"/>
            <a:ext cx="10515600" cy="832277"/>
          </a:xfrm>
        </p:spPr>
        <p:txBody>
          <a:bodyPr/>
          <a:lstStyle/>
          <a:p>
            <a:r>
              <a:rPr lang="he-IL" dirty="0"/>
              <a:t>מקטע ב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ורהפטיג</a:t>
            </a:r>
            <a:r>
              <a:rPr lang="he-IL" sz="2800" dirty="0"/>
              <a:t> – מכביש 396 עד רח' לנגר</a:t>
            </a:r>
            <a:br>
              <a:rPr lang="he-IL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4273D5-39FE-6CD3-F640-A51218899A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641" y="1017526"/>
            <a:ext cx="638718" cy="125144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9B364CF-6812-57BC-3878-A64294D50B2F}"/>
              </a:ext>
            </a:extLst>
          </p:cNvPr>
          <p:cNvSpPr txBox="1">
            <a:spLocks/>
          </p:cNvSpPr>
          <p:nvPr/>
        </p:nvSpPr>
        <p:spPr>
          <a:xfrm>
            <a:off x="5623558" y="1430448"/>
            <a:ext cx="6516711" cy="3639493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עקרונות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למחשבה- עקב תנועת </a:t>
            </a:r>
            <a:r>
              <a:rPr lang="he-IL" sz="1400" dirty="0" err="1"/>
              <a:t>ה"ר</a:t>
            </a:r>
            <a:r>
              <a:rPr lang="he-IL" sz="1400" dirty="0"/>
              <a:t> דלילה מאוד , אם אין נתונים נוספים על פיתוח שייצר ביקושים של הולכי רגל מוצע לשקול ביטול מדרכה ותכנון שביל אופניים.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נפחי תנועה לפי ספירות מתאימים גם לנתיב נסיעה אחד , לשקול חלופה של הורדת נתיב במסלול המערבי לכיוון השכונה מאחר ובהמשך הרחוב  קיים מעגל תנועה </a:t>
            </a:r>
            <a:r>
              <a:rPr lang="he-IL" sz="1400" dirty="0">
                <a:solidFill>
                  <a:schemeClr val="tx2"/>
                </a:solidFill>
              </a:rPr>
              <a:t>חד נתיבי </a:t>
            </a:r>
            <a:r>
              <a:rPr lang="he-IL" sz="1400" dirty="0">
                <a:solidFill>
                  <a:srgbClr val="FF0000"/>
                </a:solidFill>
              </a:rPr>
              <a:t>(בשעה העמוסה ביותר נכנסים 572 </a:t>
            </a:r>
            <a:r>
              <a:rPr lang="he-IL" sz="1400" dirty="0" err="1">
                <a:solidFill>
                  <a:srgbClr val="FF0000"/>
                </a:solidFill>
              </a:rPr>
              <a:t>יר"מ</a:t>
            </a:r>
            <a:r>
              <a:rPr lang="he-IL" sz="1400" dirty="0">
                <a:solidFill>
                  <a:srgbClr val="FF0000"/>
                </a:solidFill>
              </a:rPr>
              <a:t> בנתיב זה – בשעה 15:30-16:30).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רצוי לקבל את התכנון שמקדמים ברחוב קורן ולבחון את ההתחברות בין השבילים לצורך בחינת הצד ברחוב לתכנון השביל.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4A9BB92-FBB2-801A-EFB6-958BB9AAB659}"/>
              </a:ext>
            </a:extLst>
          </p:cNvPr>
          <p:cNvSpPr txBox="1">
            <a:spLocks/>
          </p:cNvSpPr>
          <p:nvPr/>
        </p:nvSpPr>
        <p:spPr>
          <a:xfrm>
            <a:off x="4161183" y="3110100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2825F5-5B5D-D21D-94BB-8F1D651C25D5}"/>
              </a:ext>
            </a:extLst>
          </p:cNvPr>
          <p:cNvSpPr txBox="1">
            <a:spLocks/>
          </p:cNvSpPr>
          <p:nvPr/>
        </p:nvSpPr>
        <p:spPr>
          <a:xfrm>
            <a:off x="670274" y="6619036"/>
            <a:ext cx="753366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0C68679-3BBA-DA38-A24B-A0134175CB72}"/>
              </a:ext>
            </a:extLst>
          </p:cNvPr>
          <p:cNvSpPr txBox="1">
            <a:spLocks/>
          </p:cNvSpPr>
          <p:nvPr/>
        </p:nvSpPr>
        <p:spPr>
          <a:xfrm>
            <a:off x="1642659" y="6619036"/>
            <a:ext cx="612311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1" eaLnBrk="1" latinLnBrk="0" hangingPunct="1"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8F3BB1-B530-DA41-8968-02D16ADF9A6B}" type="slidenum">
              <a:rPr lang="he-IL" smtClean="0"/>
              <a:pPr/>
              <a:t>13</a:t>
            </a:fld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4DC2A5A-F143-EA96-3381-6C3166F12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1" y="2022941"/>
            <a:ext cx="3881347" cy="16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D3BEB-F55C-B7CB-1F34-F93B94C25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C8715-AC26-5845-0B97-C9FE80457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95211-73A4-23DC-31D6-4AC42333B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14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1798D7-AADC-38D0-2E75-45BC61E0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760"/>
            <a:ext cx="10515600" cy="832277"/>
          </a:xfrm>
        </p:spPr>
        <p:txBody>
          <a:bodyPr/>
          <a:lstStyle/>
          <a:p>
            <a:r>
              <a:rPr lang="he-IL" dirty="0"/>
              <a:t>מקטע ב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ורהפטיג</a:t>
            </a:r>
            <a:r>
              <a:rPr lang="he-IL" sz="2800" dirty="0"/>
              <a:t> – מכביש 396 עד רח' לנגר</a:t>
            </a:r>
            <a:br>
              <a:rPr lang="he-IL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DB8190-F8B1-296B-F619-4BCBD607C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641" y="1017526"/>
            <a:ext cx="638718" cy="125144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39E995B-C165-09CC-087A-8B34C9EF067F}"/>
              </a:ext>
            </a:extLst>
          </p:cNvPr>
          <p:cNvSpPr txBox="1">
            <a:spLocks/>
          </p:cNvSpPr>
          <p:nvPr/>
        </p:nvSpPr>
        <p:spPr>
          <a:xfrm>
            <a:off x="5623558" y="1430448"/>
            <a:ext cx="6516711" cy="5170353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א </a:t>
            </a:r>
            <a:r>
              <a:rPr lang="he-IL" sz="1400" dirty="0"/>
              <a:t>' – הגדרת אחת המדרכות כשביל אופניים מאחר ותנועת הולכי רגל דלילה באזור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ב</a:t>
            </a:r>
            <a:r>
              <a:rPr lang="he-IL" sz="1400" dirty="0"/>
              <a:t>' – סלילת שביל אופניים במסלול המערבי תוך ביטול נתיב נסיעה לרכב פרטי לכיוון השכונה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ג</a:t>
            </a:r>
            <a:r>
              <a:rPr lang="he-IL" sz="1400" dirty="0"/>
              <a:t>' – סלילת שביל אופניים תוך שינוי חתך הרחוב ,צמצום אי תנועה רחב קיים.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חלופות א' וב' דורשות עבודות הנדסיות מועטות ביחס לחלופה ג.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חלופה ב' שומרת על מדרכות קיימות בשני הצדדים ותואמת נפחי תנועה ולכן ממליצים על חלופה ב’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בחלופה ב קיים יתרון לשביל אופניים בצד מערבי.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בחלופות א' וג' השביל יכול להיות בשני הצדדים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9EA70C-4AF7-B0B7-99F7-382C50303DA1}"/>
              </a:ext>
            </a:extLst>
          </p:cNvPr>
          <p:cNvSpPr txBox="1">
            <a:spLocks/>
          </p:cNvSpPr>
          <p:nvPr/>
        </p:nvSpPr>
        <p:spPr>
          <a:xfrm>
            <a:off x="4218915" y="2075650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ED45D1B-B777-4754-DB38-9309B6C67E12}"/>
              </a:ext>
            </a:extLst>
          </p:cNvPr>
          <p:cNvSpPr txBox="1">
            <a:spLocks/>
          </p:cNvSpPr>
          <p:nvPr/>
        </p:nvSpPr>
        <p:spPr>
          <a:xfrm>
            <a:off x="4218915" y="3258280"/>
            <a:ext cx="771776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5947B48-6141-7012-740D-DADA19DC4AC3}"/>
              </a:ext>
            </a:extLst>
          </p:cNvPr>
          <p:cNvSpPr txBox="1">
            <a:spLocks/>
          </p:cNvSpPr>
          <p:nvPr/>
        </p:nvSpPr>
        <p:spPr>
          <a:xfrm>
            <a:off x="4218915" y="4525765"/>
            <a:ext cx="771776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AC2CB9F-1F7A-A3A5-86A1-25A72D59B344}"/>
              </a:ext>
            </a:extLst>
          </p:cNvPr>
          <p:cNvSpPr txBox="1">
            <a:spLocks/>
          </p:cNvSpPr>
          <p:nvPr/>
        </p:nvSpPr>
        <p:spPr>
          <a:xfrm>
            <a:off x="4218915" y="5804948"/>
            <a:ext cx="771776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ג</a:t>
            </a:r>
            <a:endParaRPr lang="he-I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2B0612B-61A5-A6C3-32C4-D63261A6139F}"/>
              </a:ext>
            </a:extLst>
          </p:cNvPr>
          <p:cNvSpPr txBox="1">
            <a:spLocks/>
          </p:cNvSpPr>
          <p:nvPr/>
        </p:nvSpPr>
        <p:spPr>
          <a:xfrm>
            <a:off x="670274" y="6619036"/>
            <a:ext cx="753366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64FD375-A869-7FE7-E41C-E213300658AF}"/>
              </a:ext>
            </a:extLst>
          </p:cNvPr>
          <p:cNvSpPr txBox="1">
            <a:spLocks/>
          </p:cNvSpPr>
          <p:nvPr/>
        </p:nvSpPr>
        <p:spPr>
          <a:xfrm>
            <a:off x="1642659" y="6619036"/>
            <a:ext cx="612311" cy="2303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1" eaLnBrk="1" latinLnBrk="0" hangingPunct="1"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8F3BB1-B530-DA41-8968-02D16ADF9A6B}" type="slidenum">
              <a:rPr lang="he-IL" smtClean="0"/>
              <a:pPr/>
              <a:t>14</a:t>
            </a:fld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ED5717A-A44F-B9BF-5073-8DF77F7CB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3" y="988491"/>
            <a:ext cx="3881347" cy="162419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79187220-2A5C-1069-DEA0-F1F933639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63" y="2592674"/>
            <a:ext cx="3964596" cy="147023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B13938B8-17CC-2B72-3E0B-8F1EAAD6C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1" y="4062905"/>
            <a:ext cx="4022327" cy="25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F396-6E74-E969-0A1C-AD0FEE64F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6411034-4512-7A7C-0096-0D51A29B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51" y="1704719"/>
            <a:ext cx="5225827" cy="489545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0F033-5591-019B-2467-796923C95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D323A-8622-F0F4-6AB8-7A7E347FD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15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6E9556-756A-C236-4D1E-783C99B5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ג </a:t>
            </a:r>
            <a:br>
              <a:rPr lang="he-IL" dirty="0"/>
            </a:br>
            <a:r>
              <a:rPr lang="he-IL" sz="2800" dirty="0"/>
              <a:t>רח' לנגר – מרח' </a:t>
            </a:r>
            <a:r>
              <a:rPr lang="he-IL" sz="2800" dirty="0" err="1"/>
              <a:t>ורהפטיג</a:t>
            </a:r>
            <a:r>
              <a:rPr lang="he-IL" sz="2800" dirty="0"/>
              <a:t> עד רח' מן ההר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314A98-C78D-96F4-7524-5D2732B92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F79D92D1-A382-83FC-33DF-ABAACDDDB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02" y="1533302"/>
            <a:ext cx="4260377" cy="495374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5E9478DD-197A-568E-2BC4-0A0FD23F812D}"/>
              </a:ext>
            </a:extLst>
          </p:cNvPr>
          <p:cNvSpPr/>
          <p:nvPr/>
        </p:nvSpPr>
        <p:spPr>
          <a:xfrm rot="2939918">
            <a:off x="5105988" y="3056390"/>
            <a:ext cx="5086720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6110F9D0-BD18-2501-B006-640F8283594A}"/>
              </a:ext>
            </a:extLst>
          </p:cNvPr>
          <p:cNvSpPr/>
          <p:nvPr/>
        </p:nvSpPr>
        <p:spPr>
          <a:xfrm rot="2740384">
            <a:off x="3070532" y="3887495"/>
            <a:ext cx="1198413" cy="443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צורה חופשית: צורה 10">
            <a:extLst>
              <a:ext uri="{FF2B5EF4-FFF2-40B4-BE49-F238E27FC236}">
                <a16:creationId xmlns:a16="http://schemas.microsoft.com/office/drawing/2014/main" id="{91677ACA-246A-AC55-C149-89AECAF0DB0C}"/>
              </a:ext>
            </a:extLst>
          </p:cNvPr>
          <p:cNvSpPr/>
          <p:nvPr/>
        </p:nvSpPr>
        <p:spPr>
          <a:xfrm>
            <a:off x="7423829" y="2525806"/>
            <a:ext cx="1507998" cy="2335905"/>
          </a:xfrm>
          <a:custGeom>
            <a:avLst/>
            <a:gdLst>
              <a:gd name="connsiteX0" fmla="*/ 1394246 w 1507998"/>
              <a:gd name="connsiteY0" fmla="*/ 2335905 h 2335905"/>
              <a:gd name="connsiteX1" fmla="*/ 1321819 w 1507998"/>
              <a:gd name="connsiteY1" fmla="*/ 1684055 h 2335905"/>
              <a:gd name="connsiteX2" fmla="*/ 1484781 w 1507998"/>
              <a:gd name="connsiteY2" fmla="*/ 1430558 h 2335905"/>
              <a:gd name="connsiteX3" fmla="*/ 1448567 w 1507998"/>
              <a:gd name="connsiteY3" fmla="*/ 959778 h 2335905"/>
              <a:gd name="connsiteX4" fmla="*/ 950626 w 1507998"/>
              <a:gd name="connsiteY4" fmla="*/ 262661 h 2335905"/>
              <a:gd name="connsiteX5" fmla="*/ 507007 w 1507998"/>
              <a:gd name="connsiteY5" fmla="*/ 99699 h 2335905"/>
              <a:gd name="connsiteX6" fmla="*/ 208242 w 1507998"/>
              <a:gd name="connsiteY6" fmla="*/ 111 h 2335905"/>
              <a:gd name="connsiteX7" fmla="*/ 13 w 1507998"/>
              <a:gd name="connsiteY7" fmla="*/ 117806 h 2335905"/>
              <a:gd name="connsiteX8" fmla="*/ 217296 w 1507998"/>
              <a:gd name="connsiteY8" fmla="*/ 389410 h 2335905"/>
              <a:gd name="connsiteX9" fmla="*/ 624702 w 1507998"/>
              <a:gd name="connsiteY9" fmla="*/ 615746 h 2335905"/>
              <a:gd name="connsiteX10" fmla="*/ 1032108 w 1507998"/>
              <a:gd name="connsiteY10" fmla="*/ 1149901 h 2335905"/>
              <a:gd name="connsiteX11" fmla="*/ 1140749 w 1507998"/>
              <a:gd name="connsiteY11" fmla="*/ 1575414 h 2335905"/>
              <a:gd name="connsiteX12" fmla="*/ 1312765 w 1507998"/>
              <a:gd name="connsiteY12" fmla="*/ 2019034 h 2335905"/>
              <a:gd name="connsiteX13" fmla="*/ 1376139 w 1507998"/>
              <a:gd name="connsiteY13" fmla="*/ 2263477 h 233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7998" h="2335905">
                <a:moveTo>
                  <a:pt x="1394246" y="2335905"/>
                </a:moveTo>
                <a:cubicBezTo>
                  <a:pt x="1350488" y="2085425"/>
                  <a:pt x="1306730" y="1834946"/>
                  <a:pt x="1321819" y="1684055"/>
                </a:cubicBezTo>
                <a:cubicBezTo>
                  <a:pt x="1336908" y="1533164"/>
                  <a:pt x="1463656" y="1551271"/>
                  <a:pt x="1484781" y="1430558"/>
                </a:cubicBezTo>
                <a:cubicBezTo>
                  <a:pt x="1505906" y="1309845"/>
                  <a:pt x="1537593" y="1154427"/>
                  <a:pt x="1448567" y="959778"/>
                </a:cubicBezTo>
                <a:cubicBezTo>
                  <a:pt x="1359541" y="765128"/>
                  <a:pt x="1107553" y="406007"/>
                  <a:pt x="950626" y="262661"/>
                </a:cubicBezTo>
                <a:cubicBezTo>
                  <a:pt x="793699" y="119314"/>
                  <a:pt x="630738" y="143457"/>
                  <a:pt x="507007" y="99699"/>
                </a:cubicBezTo>
                <a:cubicBezTo>
                  <a:pt x="383276" y="55941"/>
                  <a:pt x="292741" y="-2907"/>
                  <a:pt x="208242" y="111"/>
                </a:cubicBezTo>
                <a:cubicBezTo>
                  <a:pt x="123743" y="3129"/>
                  <a:pt x="-1496" y="52923"/>
                  <a:pt x="13" y="117806"/>
                </a:cubicBezTo>
                <a:cubicBezTo>
                  <a:pt x="1522" y="182689"/>
                  <a:pt x="113181" y="306420"/>
                  <a:pt x="217296" y="389410"/>
                </a:cubicBezTo>
                <a:cubicBezTo>
                  <a:pt x="321411" y="472400"/>
                  <a:pt x="488900" y="488998"/>
                  <a:pt x="624702" y="615746"/>
                </a:cubicBezTo>
                <a:cubicBezTo>
                  <a:pt x="760504" y="742494"/>
                  <a:pt x="946100" y="989956"/>
                  <a:pt x="1032108" y="1149901"/>
                </a:cubicBezTo>
                <a:cubicBezTo>
                  <a:pt x="1118116" y="1309846"/>
                  <a:pt x="1093973" y="1430558"/>
                  <a:pt x="1140749" y="1575414"/>
                </a:cubicBezTo>
                <a:cubicBezTo>
                  <a:pt x="1187525" y="1720269"/>
                  <a:pt x="1273533" y="1904357"/>
                  <a:pt x="1312765" y="2019034"/>
                </a:cubicBezTo>
                <a:cubicBezTo>
                  <a:pt x="1351997" y="2133711"/>
                  <a:pt x="1364068" y="2198594"/>
                  <a:pt x="1376139" y="2263477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2742F79-35C8-16D4-B447-630F9C8E4FBF}"/>
              </a:ext>
            </a:extLst>
          </p:cNvPr>
          <p:cNvSpPr txBox="1">
            <a:spLocks/>
          </p:cNvSpPr>
          <p:nvPr/>
        </p:nvSpPr>
        <p:spPr>
          <a:xfrm>
            <a:off x="7852737" y="2799654"/>
            <a:ext cx="650181" cy="392911"/>
          </a:xfrm>
          <a:prstGeom prst="roundRect">
            <a:avLst>
              <a:gd name="adj" fmla="val 25343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 err="1">
                <a:solidFill>
                  <a:srgbClr val="92D050"/>
                </a:solidFill>
              </a:rPr>
              <a:t>שצ"פ</a:t>
            </a:r>
            <a:endParaRPr lang="he-IL" dirty="0">
              <a:solidFill>
                <a:srgbClr val="92D050"/>
              </a:solidFill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B27CE8-8963-8536-1FD3-806DFD2FBE17}"/>
              </a:ext>
            </a:extLst>
          </p:cNvPr>
          <p:cNvSpPr txBox="1">
            <a:spLocks/>
          </p:cNvSpPr>
          <p:nvPr/>
        </p:nvSpPr>
        <p:spPr>
          <a:xfrm>
            <a:off x="8410669" y="1790768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1612BF30-916E-4F37-782F-DA8760DA5F22}"/>
              </a:ext>
            </a:extLst>
          </p:cNvPr>
          <p:cNvSpPr/>
          <p:nvPr/>
        </p:nvSpPr>
        <p:spPr>
          <a:xfrm>
            <a:off x="9652536" y="1896689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B20E53BE-5490-5C73-38F5-8FF722967B5C}"/>
              </a:ext>
            </a:extLst>
          </p:cNvPr>
          <p:cNvSpPr/>
          <p:nvPr/>
        </p:nvSpPr>
        <p:spPr>
          <a:xfrm rot="821972">
            <a:off x="5946618" y="2183679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E23AE0D0-E17F-E094-41A6-A4A27501FC64}"/>
              </a:ext>
            </a:extLst>
          </p:cNvPr>
          <p:cNvSpPr/>
          <p:nvPr/>
        </p:nvSpPr>
        <p:spPr>
          <a:xfrm rot="5662876">
            <a:off x="8615872" y="5726447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8BA59D8-66D6-2740-A40D-1344137C8A5D}"/>
              </a:ext>
            </a:extLst>
          </p:cNvPr>
          <p:cNvSpPr txBox="1">
            <a:spLocks/>
          </p:cNvSpPr>
          <p:nvPr/>
        </p:nvSpPr>
        <p:spPr>
          <a:xfrm>
            <a:off x="8842664" y="5237145"/>
            <a:ext cx="955710" cy="455935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בתי מגורים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FDF9179-1E12-C5DA-B135-68D00B6FB63D}"/>
              </a:ext>
            </a:extLst>
          </p:cNvPr>
          <p:cNvSpPr txBox="1">
            <a:spLocks/>
          </p:cNvSpPr>
          <p:nvPr/>
        </p:nvSpPr>
        <p:spPr>
          <a:xfrm>
            <a:off x="6785263" y="3429000"/>
            <a:ext cx="779065" cy="789709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מוסדות חינוך</a:t>
            </a:r>
            <a:endParaRPr lang="he-IL" dirty="0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0066AE8-AD69-8AF9-8FD9-09A24A9DE1FD}"/>
              </a:ext>
            </a:extLst>
          </p:cNvPr>
          <p:cNvSpPr txBox="1">
            <a:spLocks/>
          </p:cNvSpPr>
          <p:nvPr/>
        </p:nvSpPr>
        <p:spPr>
          <a:xfrm rot="515175">
            <a:off x="6850461" y="5798513"/>
            <a:ext cx="1047220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רח' מן ההר</a:t>
            </a:r>
            <a:endParaRPr lang="he-IL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D515ABD3-5E87-7337-66DB-25B4B61C43B4}"/>
              </a:ext>
            </a:extLst>
          </p:cNvPr>
          <p:cNvSpPr txBox="1">
            <a:spLocks/>
          </p:cNvSpPr>
          <p:nvPr/>
        </p:nvSpPr>
        <p:spPr>
          <a:xfrm rot="16951501">
            <a:off x="4897579" y="1751209"/>
            <a:ext cx="713764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 err="1"/>
              <a:t>ורהפטיג</a:t>
            </a:r>
            <a:endParaRPr lang="he-IL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5EA3CC0-AB4E-92A6-6E78-DBC3B985033E}"/>
              </a:ext>
            </a:extLst>
          </p:cNvPr>
          <p:cNvSpPr txBox="1">
            <a:spLocks/>
          </p:cNvSpPr>
          <p:nvPr/>
        </p:nvSpPr>
        <p:spPr>
          <a:xfrm rot="16951501">
            <a:off x="4888598" y="3310756"/>
            <a:ext cx="388773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קורן</a:t>
            </a:r>
            <a:endParaRPr lang="he-IL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0A3EFF4-4102-C824-77C3-3FC1DB34CADF}"/>
              </a:ext>
            </a:extLst>
          </p:cNvPr>
          <p:cNvSpPr txBox="1">
            <a:spLocks/>
          </p:cNvSpPr>
          <p:nvPr/>
        </p:nvSpPr>
        <p:spPr>
          <a:xfrm rot="3116864">
            <a:off x="7972076" y="3941909"/>
            <a:ext cx="502673" cy="316542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לנגר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8565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3E4B-3E23-8E78-8874-F097815FF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E60E46AE-971D-D78E-267B-1171668D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51" y="1704719"/>
            <a:ext cx="5225827" cy="489545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192E68-B8DE-A09C-EF50-54C69A620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ג </a:t>
            </a:r>
            <a:br>
              <a:rPr lang="he-IL" dirty="0"/>
            </a:br>
            <a:r>
              <a:rPr lang="he-IL" sz="2800" dirty="0"/>
              <a:t>רח' לנגר – מרח' </a:t>
            </a:r>
            <a:r>
              <a:rPr lang="he-IL" sz="2800" dirty="0" err="1"/>
              <a:t>ורהפטיג</a:t>
            </a:r>
            <a:r>
              <a:rPr lang="he-IL" sz="2800" dirty="0"/>
              <a:t> עד רח' מן ההר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4541B4-6778-A8D0-A8E8-67237AB4D8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57D37A0C-2048-A95C-94F4-369D2156703A}"/>
              </a:ext>
            </a:extLst>
          </p:cNvPr>
          <p:cNvSpPr/>
          <p:nvPr/>
        </p:nvSpPr>
        <p:spPr>
          <a:xfrm rot="2939918">
            <a:off x="5105988" y="3056390"/>
            <a:ext cx="5086720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41BEB9E-56C2-EECB-002D-BAF3BD714936}"/>
              </a:ext>
            </a:extLst>
          </p:cNvPr>
          <p:cNvSpPr txBox="1">
            <a:spLocks/>
          </p:cNvSpPr>
          <p:nvPr/>
        </p:nvSpPr>
        <p:spPr>
          <a:xfrm>
            <a:off x="1" y="1600652"/>
            <a:ext cx="4778250" cy="525734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מאסף שכונתי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500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7.5%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15% (קטע באורך 100 מ')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50 קמ"ש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 תנועה מקסימלי לשעה (לפי ספירות מיוני 2023)– כ 600 </a:t>
            </a:r>
            <a:r>
              <a:rPr lang="he-IL" sz="1600" dirty="0" err="1"/>
              <a:t>כ"ר</a:t>
            </a:r>
            <a:r>
              <a:rPr lang="he-IL" sz="1600" dirty="0"/>
              <a:t> לכיוון היציאה מהשכונה , כ 360 לכיוון הכניסה לשכונה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52845A5-2347-1B5C-881E-C2DC20A643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EB9CD86-A50D-3356-607B-FAC969F58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16</a:t>
            </a:fld>
            <a:endParaRPr lang="he-IL" dirty="0"/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D16417E0-B4D3-66A5-74E6-C7E836C9E276}"/>
              </a:ext>
            </a:extLst>
          </p:cNvPr>
          <p:cNvSpPr/>
          <p:nvPr/>
        </p:nvSpPr>
        <p:spPr>
          <a:xfrm>
            <a:off x="5776641" y="2379519"/>
            <a:ext cx="2588041" cy="1508988"/>
          </a:xfrm>
          <a:custGeom>
            <a:avLst/>
            <a:gdLst>
              <a:gd name="connsiteX0" fmla="*/ 0 w 2701637"/>
              <a:gd name="connsiteY0" fmla="*/ 0 h 1672936"/>
              <a:gd name="connsiteX1" fmla="*/ 1236519 w 2701637"/>
              <a:gd name="connsiteY1" fmla="*/ 405245 h 1672936"/>
              <a:gd name="connsiteX2" fmla="*/ 2119746 w 2701637"/>
              <a:gd name="connsiteY2" fmla="*/ 841663 h 1672936"/>
              <a:gd name="connsiteX3" fmla="*/ 2701637 w 2701637"/>
              <a:gd name="connsiteY3" fmla="*/ 1672936 h 167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7" h="1672936">
                <a:moveTo>
                  <a:pt x="0" y="0"/>
                </a:moveTo>
                <a:cubicBezTo>
                  <a:pt x="441614" y="132484"/>
                  <a:pt x="883228" y="264968"/>
                  <a:pt x="1236519" y="405245"/>
                </a:cubicBezTo>
                <a:cubicBezTo>
                  <a:pt x="1589810" y="545522"/>
                  <a:pt x="1875560" y="630381"/>
                  <a:pt x="2119746" y="841663"/>
                </a:cubicBezTo>
                <a:cubicBezTo>
                  <a:pt x="2363932" y="1052945"/>
                  <a:pt x="2532784" y="1362940"/>
                  <a:pt x="2701637" y="1672936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3" name="צורה חופשית: צורה 22">
            <a:extLst>
              <a:ext uri="{FF2B5EF4-FFF2-40B4-BE49-F238E27FC236}">
                <a16:creationId xmlns:a16="http://schemas.microsoft.com/office/drawing/2014/main" id="{813ED903-5CFF-8611-BD55-2D5B550CECE4}"/>
              </a:ext>
            </a:extLst>
          </p:cNvPr>
          <p:cNvSpPr/>
          <p:nvPr/>
        </p:nvSpPr>
        <p:spPr>
          <a:xfrm>
            <a:off x="8395855" y="3896591"/>
            <a:ext cx="332509" cy="1184564"/>
          </a:xfrm>
          <a:custGeom>
            <a:avLst/>
            <a:gdLst>
              <a:gd name="connsiteX0" fmla="*/ 0 w 332509"/>
              <a:gd name="connsiteY0" fmla="*/ 0 h 1184564"/>
              <a:gd name="connsiteX1" fmla="*/ 249381 w 332509"/>
              <a:gd name="connsiteY1" fmla="*/ 623454 h 1184564"/>
              <a:gd name="connsiteX2" fmla="*/ 332509 w 332509"/>
              <a:gd name="connsiteY2" fmla="*/ 1184564 h 11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509" h="1184564">
                <a:moveTo>
                  <a:pt x="0" y="0"/>
                </a:moveTo>
                <a:cubicBezTo>
                  <a:pt x="96981" y="213013"/>
                  <a:pt x="193963" y="426027"/>
                  <a:pt x="249381" y="623454"/>
                </a:cubicBezTo>
                <a:cubicBezTo>
                  <a:pt x="304799" y="820881"/>
                  <a:pt x="318654" y="1002722"/>
                  <a:pt x="332509" y="1184564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D598824-4A1D-F57E-A42D-52C09DB8CF08}"/>
              </a:ext>
            </a:extLst>
          </p:cNvPr>
          <p:cNvSpPr txBox="1">
            <a:spLocks/>
          </p:cNvSpPr>
          <p:nvPr/>
        </p:nvSpPr>
        <p:spPr>
          <a:xfrm rot="286439">
            <a:off x="8740167" y="4259543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L=100m , g=15%</a:t>
            </a:r>
          </a:p>
        </p:txBody>
      </p:sp>
      <p:sp>
        <p:nvSpPr>
          <p:cNvPr id="25" name="צורה חופשית: צורה 24">
            <a:extLst>
              <a:ext uri="{FF2B5EF4-FFF2-40B4-BE49-F238E27FC236}">
                <a16:creationId xmlns:a16="http://schemas.microsoft.com/office/drawing/2014/main" id="{4D471123-7118-800C-9E5A-4BCB0F100C98}"/>
              </a:ext>
            </a:extLst>
          </p:cNvPr>
          <p:cNvSpPr/>
          <p:nvPr/>
        </p:nvSpPr>
        <p:spPr>
          <a:xfrm rot="1454442">
            <a:off x="8468768" y="5104118"/>
            <a:ext cx="332509" cy="1184564"/>
          </a:xfrm>
          <a:custGeom>
            <a:avLst/>
            <a:gdLst>
              <a:gd name="connsiteX0" fmla="*/ 0 w 332509"/>
              <a:gd name="connsiteY0" fmla="*/ 0 h 1184564"/>
              <a:gd name="connsiteX1" fmla="*/ 249381 w 332509"/>
              <a:gd name="connsiteY1" fmla="*/ 623454 h 1184564"/>
              <a:gd name="connsiteX2" fmla="*/ 332509 w 332509"/>
              <a:gd name="connsiteY2" fmla="*/ 1184564 h 11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509" h="1184564">
                <a:moveTo>
                  <a:pt x="0" y="0"/>
                </a:moveTo>
                <a:cubicBezTo>
                  <a:pt x="96981" y="213013"/>
                  <a:pt x="193963" y="426027"/>
                  <a:pt x="249381" y="623454"/>
                </a:cubicBezTo>
                <a:cubicBezTo>
                  <a:pt x="304799" y="820881"/>
                  <a:pt x="318654" y="1002722"/>
                  <a:pt x="332509" y="1184564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E7D7F16-4772-40CC-29E3-83D2132104EB}"/>
              </a:ext>
            </a:extLst>
          </p:cNvPr>
          <p:cNvSpPr txBox="1">
            <a:spLocks/>
          </p:cNvSpPr>
          <p:nvPr/>
        </p:nvSpPr>
        <p:spPr>
          <a:xfrm rot="307087">
            <a:off x="8845192" y="5675071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L=100m , g=5%</a:t>
            </a:r>
          </a:p>
        </p:txBody>
      </p:sp>
      <p:sp>
        <p:nvSpPr>
          <p:cNvPr id="27" name="צורה חופשית: צורה 26">
            <a:extLst>
              <a:ext uri="{FF2B5EF4-FFF2-40B4-BE49-F238E27FC236}">
                <a16:creationId xmlns:a16="http://schemas.microsoft.com/office/drawing/2014/main" id="{B73C2D6B-1EC7-A914-F317-CBA48F9D19A0}"/>
              </a:ext>
            </a:extLst>
          </p:cNvPr>
          <p:cNvSpPr/>
          <p:nvPr/>
        </p:nvSpPr>
        <p:spPr>
          <a:xfrm>
            <a:off x="7423829" y="2525806"/>
            <a:ext cx="1507998" cy="2335905"/>
          </a:xfrm>
          <a:custGeom>
            <a:avLst/>
            <a:gdLst>
              <a:gd name="connsiteX0" fmla="*/ 1394246 w 1507998"/>
              <a:gd name="connsiteY0" fmla="*/ 2335905 h 2335905"/>
              <a:gd name="connsiteX1" fmla="*/ 1321819 w 1507998"/>
              <a:gd name="connsiteY1" fmla="*/ 1684055 h 2335905"/>
              <a:gd name="connsiteX2" fmla="*/ 1484781 w 1507998"/>
              <a:gd name="connsiteY2" fmla="*/ 1430558 h 2335905"/>
              <a:gd name="connsiteX3" fmla="*/ 1448567 w 1507998"/>
              <a:gd name="connsiteY3" fmla="*/ 959778 h 2335905"/>
              <a:gd name="connsiteX4" fmla="*/ 950626 w 1507998"/>
              <a:gd name="connsiteY4" fmla="*/ 262661 h 2335905"/>
              <a:gd name="connsiteX5" fmla="*/ 507007 w 1507998"/>
              <a:gd name="connsiteY5" fmla="*/ 99699 h 2335905"/>
              <a:gd name="connsiteX6" fmla="*/ 208242 w 1507998"/>
              <a:gd name="connsiteY6" fmla="*/ 111 h 2335905"/>
              <a:gd name="connsiteX7" fmla="*/ 13 w 1507998"/>
              <a:gd name="connsiteY7" fmla="*/ 117806 h 2335905"/>
              <a:gd name="connsiteX8" fmla="*/ 217296 w 1507998"/>
              <a:gd name="connsiteY8" fmla="*/ 389410 h 2335905"/>
              <a:gd name="connsiteX9" fmla="*/ 624702 w 1507998"/>
              <a:gd name="connsiteY9" fmla="*/ 615746 h 2335905"/>
              <a:gd name="connsiteX10" fmla="*/ 1032108 w 1507998"/>
              <a:gd name="connsiteY10" fmla="*/ 1149901 h 2335905"/>
              <a:gd name="connsiteX11" fmla="*/ 1140749 w 1507998"/>
              <a:gd name="connsiteY11" fmla="*/ 1575414 h 2335905"/>
              <a:gd name="connsiteX12" fmla="*/ 1312765 w 1507998"/>
              <a:gd name="connsiteY12" fmla="*/ 2019034 h 2335905"/>
              <a:gd name="connsiteX13" fmla="*/ 1376139 w 1507998"/>
              <a:gd name="connsiteY13" fmla="*/ 2263477 h 233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7998" h="2335905">
                <a:moveTo>
                  <a:pt x="1394246" y="2335905"/>
                </a:moveTo>
                <a:cubicBezTo>
                  <a:pt x="1350488" y="2085425"/>
                  <a:pt x="1306730" y="1834946"/>
                  <a:pt x="1321819" y="1684055"/>
                </a:cubicBezTo>
                <a:cubicBezTo>
                  <a:pt x="1336908" y="1533164"/>
                  <a:pt x="1463656" y="1551271"/>
                  <a:pt x="1484781" y="1430558"/>
                </a:cubicBezTo>
                <a:cubicBezTo>
                  <a:pt x="1505906" y="1309845"/>
                  <a:pt x="1537593" y="1154427"/>
                  <a:pt x="1448567" y="959778"/>
                </a:cubicBezTo>
                <a:cubicBezTo>
                  <a:pt x="1359541" y="765128"/>
                  <a:pt x="1107553" y="406007"/>
                  <a:pt x="950626" y="262661"/>
                </a:cubicBezTo>
                <a:cubicBezTo>
                  <a:pt x="793699" y="119314"/>
                  <a:pt x="630738" y="143457"/>
                  <a:pt x="507007" y="99699"/>
                </a:cubicBezTo>
                <a:cubicBezTo>
                  <a:pt x="383276" y="55941"/>
                  <a:pt x="292741" y="-2907"/>
                  <a:pt x="208242" y="111"/>
                </a:cubicBezTo>
                <a:cubicBezTo>
                  <a:pt x="123743" y="3129"/>
                  <a:pt x="-1496" y="52923"/>
                  <a:pt x="13" y="117806"/>
                </a:cubicBezTo>
                <a:cubicBezTo>
                  <a:pt x="1522" y="182689"/>
                  <a:pt x="113181" y="306420"/>
                  <a:pt x="217296" y="389410"/>
                </a:cubicBezTo>
                <a:cubicBezTo>
                  <a:pt x="321411" y="472400"/>
                  <a:pt x="488900" y="488998"/>
                  <a:pt x="624702" y="615746"/>
                </a:cubicBezTo>
                <a:cubicBezTo>
                  <a:pt x="760504" y="742494"/>
                  <a:pt x="946100" y="989956"/>
                  <a:pt x="1032108" y="1149901"/>
                </a:cubicBezTo>
                <a:cubicBezTo>
                  <a:pt x="1118116" y="1309846"/>
                  <a:pt x="1093973" y="1430558"/>
                  <a:pt x="1140749" y="1575414"/>
                </a:cubicBezTo>
                <a:cubicBezTo>
                  <a:pt x="1187525" y="1720269"/>
                  <a:pt x="1273533" y="1904357"/>
                  <a:pt x="1312765" y="2019034"/>
                </a:cubicBezTo>
                <a:cubicBezTo>
                  <a:pt x="1351997" y="2133711"/>
                  <a:pt x="1364068" y="2198594"/>
                  <a:pt x="1376139" y="2263477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F4A0F56-E89E-4D8D-8820-73365B08D972}"/>
              </a:ext>
            </a:extLst>
          </p:cNvPr>
          <p:cNvSpPr txBox="1">
            <a:spLocks/>
          </p:cNvSpPr>
          <p:nvPr/>
        </p:nvSpPr>
        <p:spPr>
          <a:xfrm rot="1812195">
            <a:off x="6474838" y="2473114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L=300m , g=6.5%</a:t>
            </a:r>
          </a:p>
        </p:txBody>
      </p:sp>
      <p:cxnSp>
        <p:nvCxnSpPr>
          <p:cNvPr id="28" name="מחבר חץ ישר 27">
            <a:extLst>
              <a:ext uri="{FF2B5EF4-FFF2-40B4-BE49-F238E27FC236}">
                <a16:creationId xmlns:a16="http://schemas.microsoft.com/office/drawing/2014/main" id="{7E7F4B74-4CF6-FFC9-2635-0A3748884B0E}"/>
              </a:ext>
            </a:extLst>
          </p:cNvPr>
          <p:cNvCxnSpPr>
            <a:cxnSpLocks/>
          </p:cNvCxnSpPr>
          <p:nvPr/>
        </p:nvCxnSpPr>
        <p:spPr>
          <a:xfrm flipH="1" flipV="1">
            <a:off x="7382417" y="2056196"/>
            <a:ext cx="705141" cy="5092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F929111-9EA0-F2BB-D892-49EFF2AD14BF}"/>
              </a:ext>
            </a:extLst>
          </p:cNvPr>
          <p:cNvSpPr txBox="1">
            <a:spLocks/>
          </p:cNvSpPr>
          <p:nvPr/>
        </p:nvSpPr>
        <p:spPr>
          <a:xfrm rot="2114240">
            <a:off x="7562131" y="1925241"/>
            <a:ext cx="729128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609</a:t>
            </a:r>
            <a:endParaRPr lang="he-IL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C11708-A804-BEE4-5A99-6793DAAF5C64}"/>
              </a:ext>
            </a:extLst>
          </p:cNvPr>
          <p:cNvSpPr txBox="1">
            <a:spLocks/>
          </p:cNvSpPr>
          <p:nvPr/>
        </p:nvSpPr>
        <p:spPr>
          <a:xfrm rot="2114240">
            <a:off x="7142846" y="3210764"/>
            <a:ext cx="437044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365</a:t>
            </a:r>
            <a:endParaRPr lang="he-IL" dirty="0"/>
          </a:p>
        </p:txBody>
      </p:sp>
      <p:cxnSp>
        <p:nvCxnSpPr>
          <p:cNvPr id="31" name="מחבר חץ ישר 30">
            <a:extLst>
              <a:ext uri="{FF2B5EF4-FFF2-40B4-BE49-F238E27FC236}">
                <a16:creationId xmlns:a16="http://schemas.microsoft.com/office/drawing/2014/main" id="{C653A5CE-CF00-D127-BD1A-7E5D7E181C92}"/>
              </a:ext>
            </a:extLst>
          </p:cNvPr>
          <p:cNvCxnSpPr>
            <a:cxnSpLocks/>
          </p:cNvCxnSpPr>
          <p:nvPr/>
        </p:nvCxnSpPr>
        <p:spPr>
          <a:xfrm>
            <a:off x="6813146" y="3329149"/>
            <a:ext cx="592856" cy="5111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18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C9C0-8359-8854-3BD2-BADC3BA9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4F07B8-5401-2588-7151-C618AA47DD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970B2DE-02AA-9BB8-0623-40AF8539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1F4F41-DE59-1E50-A477-9DFF38D89A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4E710C-5A66-0DC3-2886-82F669E1EC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17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DD739AE6-1C94-6C92-B8A6-DBBFE425649B}"/>
              </a:ext>
            </a:extLst>
          </p:cNvPr>
          <p:cNvCxnSpPr>
            <a:cxnSpLocks/>
          </p:cNvCxnSpPr>
          <p:nvPr/>
        </p:nvCxnSpPr>
        <p:spPr>
          <a:xfrm>
            <a:off x="9302465" y="3561404"/>
            <a:ext cx="16833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ED96BFA0-5ADA-64BF-8898-699560C73133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1086378" y="3757607"/>
            <a:ext cx="0" cy="21180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F41DE200-E9E6-1ECC-CD62-57C074039126}"/>
              </a:ext>
            </a:extLst>
          </p:cNvPr>
          <p:cNvSpPr/>
          <p:nvPr/>
        </p:nvSpPr>
        <p:spPr>
          <a:xfrm>
            <a:off x="10974680" y="3530780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762F3E58-7250-1668-E549-9881EA5523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3FF3F01-5D0D-2CAA-F9EB-98C393E2B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56" y="5449548"/>
            <a:ext cx="5275036" cy="983035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ECAEA38F-3415-F804-FD75-2094783E30D8}"/>
              </a:ext>
            </a:extLst>
          </p:cNvPr>
          <p:cNvSpPr/>
          <p:nvPr/>
        </p:nvSpPr>
        <p:spPr>
          <a:xfrm>
            <a:off x="4377174" y="4182317"/>
            <a:ext cx="4309157" cy="337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3469E75-AEC9-8D92-2656-1859D3057A0D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4384512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ב'-ג' (מומלץ ג')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 להרחיב את שביל האופניים ב 1.2 מ' לאורך רוב הרחוב בהתאם לשיפועים.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C401C1CE-FF4D-57AE-6D7D-ECF77381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ג </a:t>
            </a:r>
            <a:br>
              <a:rPr lang="he-IL" dirty="0"/>
            </a:br>
            <a:r>
              <a:rPr lang="he-IL" sz="2800" dirty="0"/>
              <a:t>רח' לנגר – מרח' </a:t>
            </a:r>
            <a:r>
              <a:rPr lang="he-IL" sz="2800" dirty="0" err="1"/>
              <a:t>ורהפטיג</a:t>
            </a:r>
            <a:r>
              <a:rPr lang="he-IL" sz="2800" dirty="0"/>
              <a:t> עד רח' מן ההר</a:t>
            </a: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E26F34DF-FD9B-2D93-F28F-99100E3DBFE9}"/>
              </a:ext>
            </a:extLst>
          </p:cNvPr>
          <p:cNvSpPr/>
          <p:nvPr/>
        </p:nvSpPr>
        <p:spPr>
          <a:xfrm>
            <a:off x="4337981" y="2721160"/>
            <a:ext cx="4309157" cy="337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4859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6E2C-56E9-9AD3-A546-58E001CA4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5FDC17-AF88-2D91-4E50-753484D8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ג </a:t>
            </a:r>
            <a:br>
              <a:rPr lang="he-IL" dirty="0"/>
            </a:br>
            <a:r>
              <a:rPr lang="he-IL" sz="2800" dirty="0"/>
              <a:t>רח' לנגר – מרח' </a:t>
            </a:r>
            <a:r>
              <a:rPr lang="he-IL" sz="2800" dirty="0" err="1"/>
              <a:t>ורהפטיג</a:t>
            </a:r>
            <a:r>
              <a:rPr lang="he-IL" sz="2800" dirty="0"/>
              <a:t> עד רח' מן ההר</a:t>
            </a:r>
            <a:br>
              <a:rPr lang="he-IL" sz="2800" dirty="0"/>
            </a:br>
            <a:r>
              <a:rPr lang="he-IL" sz="2800" dirty="0"/>
              <a:t>חתכים-באזור שיפוע מתון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D5F6B6-895F-CCC0-ACE2-DD93926DB1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65C818F-F978-24AA-3046-1AEFFA036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93" y="1821554"/>
            <a:ext cx="4519512" cy="181716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96F9BCF-B059-79F4-5A61-800742972BBD}"/>
              </a:ext>
            </a:extLst>
          </p:cNvPr>
          <p:cNvSpPr txBox="1">
            <a:spLocks/>
          </p:cNvSpPr>
          <p:nvPr/>
        </p:nvSpPr>
        <p:spPr>
          <a:xfrm>
            <a:off x="6898921" y="2730137"/>
            <a:ext cx="5047543" cy="1667162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כיום לא קיימת מדרכה בצד מזרח ברחוב.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במקטע עם השיפוע המתון ניתן להשתמש בשטח לא מוסדר בצד מזרח לתכנון שביל האופניים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3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13E9FF8-1550-ADF5-1A2D-700E967B0F83}"/>
              </a:ext>
            </a:extLst>
          </p:cNvPr>
          <p:cNvSpPr txBox="1">
            <a:spLocks/>
          </p:cNvSpPr>
          <p:nvPr/>
        </p:nvSpPr>
        <p:spPr>
          <a:xfrm>
            <a:off x="5304175" y="2593075"/>
            <a:ext cx="650181" cy="339495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F7108A9-C378-8332-DDAF-A0E82A2B8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CEC7CD-7024-1ADD-BD8C-8FEF208DC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18</a:t>
            </a:fld>
            <a:endParaRPr lang="he-IL" dirty="0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FA6DD8D-F016-008C-9478-B02CC00B6E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714"/>
          <a:stretch>
            <a:fillRect/>
          </a:stretch>
        </p:blipFill>
        <p:spPr>
          <a:xfrm>
            <a:off x="341064" y="3819238"/>
            <a:ext cx="4785992" cy="166716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567C349-0AA2-DBD3-2DF4-8AAC8030939C}"/>
              </a:ext>
            </a:extLst>
          </p:cNvPr>
          <p:cNvSpPr txBox="1">
            <a:spLocks/>
          </p:cNvSpPr>
          <p:nvPr/>
        </p:nvSpPr>
        <p:spPr>
          <a:xfrm>
            <a:off x="5088208" y="4038418"/>
            <a:ext cx="1153481" cy="98083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מוצע-באזור שיפוע מתון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10988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50ECD-542C-6689-FA6B-416A92E2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12A5DA-6501-B491-253E-52FBCE93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ג </a:t>
            </a:r>
            <a:br>
              <a:rPr lang="he-IL" dirty="0"/>
            </a:br>
            <a:r>
              <a:rPr lang="he-IL" sz="2800" dirty="0"/>
              <a:t>רח' לנגר – מרח' </a:t>
            </a:r>
            <a:r>
              <a:rPr lang="he-IL" sz="2800" dirty="0" err="1"/>
              <a:t>ורהפטיג</a:t>
            </a:r>
            <a:r>
              <a:rPr lang="he-IL" sz="2800" dirty="0"/>
              <a:t> עד רח' מן ההר</a:t>
            </a:r>
            <a:br>
              <a:rPr lang="he-IL" sz="2800" dirty="0"/>
            </a:br>
            <a:r>
              <a:rPr lang="he-IL" sz="2800" dirty="0"/>
              <a:t>חתכים-באזור שיפוע חד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DB4C8F-F34C-4807-4295-BECB07F9B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EDF912F-23AF-6B34-E30A-33ECEA96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7" y="1179459"/>
            <a:ext cx="3669160" cy="14752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32A6AC2-8C35-4C3F-9AC7-F7CA9F91C2C2}"/>
              </a:ext>
            </a:extLst>
          </p:cNvPr>
          <p:cNvSpPr txBox="1">
            <a:spLocks/>
          </p:cNvSpPr>
          <p:nvPr/>
        </p:nvSpPr>
        <p:spPr>
          <a:xfrm>
            <a:off x="5525345" y="2081642"/>
            <a:ext cx="6666655" cy="3957019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/>
              <a:t>חלופה א</a:t>
            </a:r>
            <a:r>
              <a:rPr lang="he-IL" sz="1300" dirty="0"/>
              <a:t>'– ביטול נתיב חניה בצד מזרח והסדרת השטח הקיים לשביל אופניים (אין מדרכה כיום בצד מזרח)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/>
              <a:t>חלופה ב</a:t>
            </a:r>
            <a:r>
              <a:rPr lang="he-IL" sz="1300" dirty="0"/>
              <a:t>' – סלילת שביל אופניים תוך ביטול נתיב נסיעה לרכב פרטי לכיוון היציאה מהשכונה מאחר והרחוב מסתיים בכיכר חד נתיבית. </a:t>
            </a:r>
            <a:r>
              <a:rPr lang="he-IL" sz="1300" dirty="0">
                <a:solidFill>
                  <a:srgbClr val="FF0000"/>
                </a:solidFill>
              </a:rPr>
              <a:t>(609 </a:t>
            </a:r>
            <a:r>
              <a:rPr lang="he-IL" sz="1300" dirty="0" err="1">
                <a:solidFill>
                  <a:srgbClr val="FF0000"/>
                </a:solidFill>
              </a:rPr>
              <a:t>כ"ר</a:t>
            </a:r>
            <a:r>
              <a:rPr lang="he-IL" sz="1300" dirty="0">
                <a:solidFill>
                  <a:srgbClr val="FF0000"/>
                </a:solidFill>
              </a:rPr>
              <a:t> לכיוון בשעה העמוסה ביום בבוקר בין 7:00- ל 8:00).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>
                <a:solidFill>
                  <a:schemeClr val="tx1"/>
                </a:solidFill>
              </a:rPr>
              <a:t>חלופה ג</a:t>
            </a:r>
            <a:r>
              <a:rPr lang="he-IL" sz="1300" dirty="0">
                <a:solidFill>
                  <a:schemeClr val="tx1"/>
                </a:solidFill>
              </a:rPr>
              <a:t>' – שילוב שביל האופניים </a:t>
            </a:r>
            <a:r>
              <a:rPr lang="he-IL" sz="1300" dirty="0" err="1">
                <a:solidFill>
                  <a:schemeClr val="tx1"/>
                </a:solidFill>
              </a:rPr>
              <a:t>בשצ"פ</a:t>
            </a:r>
            <a:r>
              <a:rPr lang="he-IL" sz="1300" dirty="0">
                <a:solidFill>
                  <a:schemeClr val="tx1"/>
                </a:solidFill>
              </a:rPr>
              <a:t> קיים ובכך למתן את השיפועים של השביל המתוכנן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3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dirty="0"/>
              <a:t>בכלל החלופות מומלץ לתכנן את השביל בצד מזרח, קיים שטח לא מוסדר בתוך זכות הדרך. בנוסף בצד זה קיים </a:t>
            </a:r>
            <a:r>
              <a:rPr lang="he-IL" sz="1300" dirty="0" err="1"/>
              <a:t>שצ"פ</a:t>
            </a:r>
            <a:r>
              <a:rPr lang="he-IL" sz="1300" dirty="0"/>
              <a:t> שרצוי לבחון האם יאפשר לתכנן  שביל אופניים עם שיפועים מתונים 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3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72588DF-CF3D-0733-AC08-761212DF50D1}"/>
              </a:ext>
            </a:extLst>
          </p:cNvPr>
          <p:cNvSpPr txBox="1">
            <a:spLocks/>
          </p:cNvSpPr>
          <p:nvPr/>
        </p:nvSpPr>
        <p:spPr>
          <a:xfrm>
            <a:off x="4362809" y="1691140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96BC013-CD79-79B3-E21E-3612C635C9E5}"/>
              </a:ext>
            </a:extLst>
          </p:cNvPr>
          <p:cNvSpPr txBox="1">
            <a:spLocks/>
          </p:cNvSpPr>
          <p:nvPr/>
        </p:nvSpPr>
        <p:spPr>
          <a:xfrm>
            <a:off x="4314813" y="3429622"/>
            <a:ext cx="78418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D14C78B-B907-240D-3330-2B027B9A6CB2}"/>
              </a:ext>
            </a:extLst>
          </p:cNvPr>
          <p:cNvSpPr txBox="1">
            <a:spLocks/>
          </p:cNvSpPr>
          <p:nvPr/>
        </p:nvSpPr>
        <p:spPr>
          <a:xfrm>
            <a:off x="4295805" y="4622481"/>
            <a:ext cx="78418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AB9D988-B788-90B3-AC33-E2695A8F50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099"/>
          <a:stretch>
            <a:fillRect/>
          </a:stretch>
        </p:blipFill>
        <p:spPr>
          <a:xfrm>
            <a:off x="53050" y="5500883"/>
            <a:ext cx="4002902" cy="1379933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56993F0-4FA2-897C-9586-B1C6D33FAAE2}"/>
              </a:ext>
            </a:extLst>
          </p:cNvPr>
          <p:cNvSpPr txBox="1">
            <a:spLocks/>
          </p:cNvSpPr>
          <p:nvPr/>
        </p:nvSpPr>
        <p:spPr>
          <a:xfrm>
            <a:off x="4251707" y="6208252"/>
            <a:ext cx="78418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ג</a:t>
            </a:r>
            <a:endParaRPr lang="he-IL" dirty="0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CE3EC8AE-0E79-685C-71E6-7A1664D63F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79" b="55178"/>
          <a:stretch>
            <a:fillRect/>
          </a:stretch>
        </p:blipFill>
        <p:spPr>
          <a:xfrm>
            <a:off x="130938" y="2677428"/>
            <a:ext cx="3807317" cy="125820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8FB0F9B-4AC7-8556-9B40-51CD3784ED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692" b="-1"/>
          <a:stretch>
            <a:fillRect/>
          </a:stretch>
        </p:blipFill>
        <p:spPr>
          <a:xfrm>
            <a:off x="68663" y="4077804"/>
            <a:ext cx="3869592" cy="12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2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72F32-A291-48E8-BCCA-6BD204A46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63EBE-AC3D-975C-8CEF-0283388BD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41D40A-7A63-521A-2CD4-908820ED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רקע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7F0C3D-D14E-AECA-8E62-E35D3108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6C4C478-3D8A-2BD3-053A-336D612087EF}"/>
              </a:ext>
            </a:extLst>
          </p:cNvPr>
          <p:cNvSpPr txBox="1">
            <a:spLocks/>
          </p:cNvSpPr>
          <p:nvPr/>
        </p:nvSpPr>
        <p:spPr>
          <a:xfrm>
            <a:off x="4517679" y="1617553"/>
            <a:ext cx="7674321" cy="4849083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במצב הקיים ישנם מספר שבילי אופניים קיימים / בשלבי תכנון מתקדמים ברחבי השכונה</a:t>
            </a:r>
          </a:p>
          <a:p>
            <a:pPr lvl="2"/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כיום- השכונה מוטת רכב. ברור כי בשלב ראשון אין לייצר שבילי אופניים אשר ייצרו התנגדות ציבורית משמעותית (בלי ביטולי חניות)</a:t>
            </a:r>
          </a:p>
          <a:p>
            <a:pPr lvl="2"/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קיימות מספר הזדמנויות לקידום תשתיות בעלות ציבורית נמוכה על מנת לייצר תחבורת אופניים ראשונית ובכך לקדם אפשרות לקידום תשתיות עתידיות, מאתגרות יותר</a:t>
            </a:r>
          </a:p>
          <a:p>
            <a:pPr lvl="2"/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הדגש עיקרי – חיבור כמה שיותר בתי אב אל היציאה מהשכונה (חנה וסע, שביל דרך חברון)</a:t>
            </a:r>
          </a:p>
          <a:p>
            <a:pPr lvl="2"/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נעשה מיפוי ראשוני ע"י </a:t>
            </a:r>
            <a:r>
              <a:rPr lang="he-I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צתא"ל</a:t>
            </a: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 בו הוגדרו מספר רחובות לבדיקת היתכנות לשבילי אופניים או לתנועה משותפת. </a:t>
            </a:r>
            <a:r>
              <a:rPr lang="he-IL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מצגת זו מתמקדת בשבילים שהוגדרו כשבילים שלב א'</a:t>
            </a:r>
            <a:endParaRPr lang="he-IL" b="1" u="sng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7C621AC6-BD0C-E85D-FFF2-F6ADA9E2E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02" y="1533302"/>
            <a:ext cx="4260377" cy="4953748"/>
          </a:xfrm>
          <a:prstGeom prst="rect">
            <a:avLst/>
          </a:prstGeom>
        </p:spPr>
      </p:pic>
      <p:sp>
        <p:nvSpPr>
          <p:cNvPr id="55" name="מלבן 54">
            <a:extLst>
              <a:ext uri="{FF2B5EF4-FFF2-40B4-BE49-F238E27FC236}">
                <a16:creationId xmlns:a16="http://schemas.microsoft.com/office/drawing/2014/main" id="{916D1EEF-9651-E1F2-2AE5-88A919F941F3}"/>
              </a:ext>
            </a:extLst>
          </p:cNvPr>
          <p:cNvSpPr/>
          <p:nvPr/>
        </p:nvSpPr>
        <p:spPr>
          <a:xfrm>
            <a:off x="2362954" y="6074875"/>
            <a:ext cx="2018923" cy="3917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241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02719-25A6-E93C-C168-3FFFE70A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29CDD174-BEB8-DC37-5330-F4E7B958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09" y="1619714"/>
            <a:ext cx="7511367" cy="29043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CAD11-8659-239A-59AE-00A63C2E78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4EC7E-EA1E-FBA5-FA12-A118295E9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20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8C02D6-C3F0-982C-EFE9-0E6DFB61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ד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מן ההר עד רח' איש מצליח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A0A78-6BCD-6582-118B-3D19229E5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F9AECA43-8DD7-CE03-1691-7F5AC861A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2" y="1542355"/>
            <a:ext cx="4260377" cy="495374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A78EABA4-6B7C-C999-C7D7-48C2FEE3E1C9}"/>
              </a:ext>
            </a:extLst>
          </p:cNvPr>
          <p:cNvSpPr/>
          <p:nvPr/>
        </p:nvSpPr>
        <p:spPr>
          <a:xfrm rot="21230581">
            <a:off x="5009729" y="2660831"/>
            <a:ext cx="7028470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E9283CB5-74C8-6E45-2CBD-B59F438667C7}"/>
              </a:ext>
            </a:extLst>
          </p:cNvPr>
          <p:cNvSpPr/>
          <p:nvPr/>
        </p:nvSpPr>
        <p:spPr>
          <a:xfrm rot="21130852">
            <a:off x="2887120" y="4498003"/>
            <a:ext cx="1198413" cy="443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81B32A6-5FE1-C67C-FB3D-6C3306FD13DC}"/>
              </a:ext>
            </a:extLst>
          </p:cNvPr>
          <p:cNvSpPr txBox="1">
            <a:spLocks/>
          </p:cNvSpPr>
          <p:nvPr/>
        </p:nvSpPr>
        <p:spPr>
          <a:xfrm>
            <a:off x="4698748" y="1632612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67299D1-D18F-AEE4-D178-3621FDC824E0}"/>
              </a:ext>
            </a:extLst>
          </p:cNvPr>
          <p:cNvSpPr/>
          <p:nvPr/>
        </p:nvSpPr>
        <p:spPr>
          <a:xfrm>
            <a:off x="5946618" y="1770461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C4E4BE1B-917A-A75D-B8D9-1FF37529EA5F}"/>
              </a:ext>
            </a:extLst>
          </p:cNvPr>
          <p:cNvSpPr/>
          <p:nvPr/>
        </p:nvSpPr>
        <p:spPr>
          <a:xfrm rot="18095494">
            <a:off x="11055036" y="2639594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03EE440A-7B41-1655-BF02-F13956B5EEC0}"/>
              </a:ext>
            </a:extLst>
          </p:cNvPr>
          <p:cNvSpPr/>
          <p:nvPr/>
        </p:nvSpPr>
        <p:spPr>
          <a:xfrm rot="20283396">
            <a:off x="5782632" y="3844018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A27DF-172C-D361-F085-23D1D5824892}"/>
              </a:ext>
            </a:extLst>
          </p:cNvPr>
          <p:cNvSpPr txBox="1">
            <a:spLocks/>
          </p:cNvSpPr>
          <p:nvPr/>
        </p:nvSpPr>
        <p:spPr>
          <a:xfrm rot="378651">
            <a:off x="9376061" y="1743642"/>
            <a:ext cx="713764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מן ההר</a:t>
            </a:r>
            <a:endParaRPr lang="he-IL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11EBC2F-14ED-A707-E83F-80B4D41C773A}"/>
              </a:ext>
            </a:extLst>
          </p:cNvPr>
          <p:cNvSpPr txBox="1">
            <a:spLocks/>
          </p:cNvSpPr>
          <p:nvPr/>
        </p:nvSpPr>
        <p:spPr>
          <a:xfrm rot="378651">
            <a:off x="6405901" y="2355486"/>
            <a:ext cx="934542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איש מצליח</a:t>
            </a:r>
            <a:endParaRPr lang="he-I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E56C2B4-375C-1F0C-CE9B-2C8B93BD011D}"/>
              </a:ext>
            </a:extLst>
          </p:cNvPr>
          <p:cNvSpPr txBox="1">
            <a:spLocks/>
          </p:cNvSpPr>
          <p:nvPr/>
        </p:nvSpPr>
        <p:spPr>
          <a:xfrm rot="378651">
            <a:off x="8633806" y="3746714"/>
            <a:ext cx="934542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בבא סאלי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915A7D0-4B69-11AE-BA45-2084527A1A9F}"/>
              </a:ext>
            </a:extLst>
          </p:cNvPr>
          <p:cNvSpPr txBox="1">
            <a:spLocks/>
          </p:cNvSpPr>
          <p:nvPr/>
        </p:nvSpPr>
        <p:spPr>
          <a:xfrm>
            <a:off x="10659511" y="3594987"/>
            <a:ext cx="779065" cy="789709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מוסדות חינוך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A1FE508-2407-F0A9-CFEA-475E0CAE0E58}"/>
              </a:ext>
            </a:extLst>
          </p:cNvPr>
          <p:cNvSpPr txBox="1">
            <a:spLocks/>
          </p:cNvSpPr>
          <p:nvPr/>
        </p:nvSpPr>
        <p:spPr>
          <a:xfrm>
            <a:off x="6270161" y="3836288"/>
            <a:ext cx="1287375" cy="47612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בתי מגורים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A8EE290-CDB6-3D0D-7B55-93161D410CC5}"/>
              </a:ext>
            </a:extLst>
          </p:cNvPr>
          <p:cNvSpPr txBox="1">
            <a:spLocks/>
          </p:cNvSpPr>
          <p:nvPr/>
        </p:nvSpPr>
        <p:spPr>
          <a:xfrm>
            <a:off x="6961909" y="2824187"/>
            <a:ext cx="1160968" cy="349344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פארק ציבורי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107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B02B9-8C95-F87E-E116-0A2EA70D6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D3F1BCDC-0CF8-CC1E-D3D9-D7521E9A3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09" y="1614851"/>
            <a:ext cx="7511367" cy="29043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61FAD-68FB-DADE-043A-768EA3BA9C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0852B-D79A-9499-D7F3-38DFB9C5F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21</a:t>
            </a:fld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9CCC5D-0B5D-2C86-C8A1-BF9FB542B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8F3B6DF-FEA2-2A11-9449-3940530B3442}"/>
              </a:ext>
            </a:extLst>
          </p:cNvPr>
          <p:cNvSpPr/>
          <p:nvPr/>
        </p:nvSpPr>
        <p:spPr>
          <a:xfrm rot="21230581">
            <a:off x="5009729" y="2660831"/>
            <a:ext cx="7028470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AEFD2E3-BD2B-AF0E-B681-04CBC1763DD0}"/>
              </a:ext>
            </a:extLst>
          </p:cNvPr>
          <p:cNvSpPr txBox="1">
            <a:spLocks/>
          </p:cNvSpPr>
          <p:nvPr/>
        </p:nvSpPr>
        <p:spPr>
          <a:xfrm>
            <a:off x="257302" y="1600652"/>
            <a:ext cx="4252475" cy="4865984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מאסף שכונתי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400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2%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3%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50 קמ"ש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נפחי תנועה – לא קיים מידע. אנחנו מניחים שהנפחים דומים לרחוב לנגר הסמוך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65173AF-BB80-24C0-BAD0-C349A8EE66B3}"/>
              </a:ext>
            </a:extLst>
          </p:cNvPr>
          <p:cNvSpPr txBox="1">
            <a:spLocks/>
          </p:cNvSpPr>
          <p:nvPr/>
        </p:nvSpPr>
        <p:spPr>
          <a:xfrm>
            <a:off x="838200" y="257198"/>
            <a:ext cx="10515600" cy="8322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he-IL" dirty="0"/>
              <a:t>מקטע ד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מן ההר עד רח' איש מצליח</a:t>
            </a:r>
            <a:endParaRPr lang="he-IL" dirty="0"/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79C73EC5-A29A-B81B-57C4-540B3FE86262}"/>
              </a:ext>
            </a:extLst>
          </p:cNvPr>
          <p:cNvSpPr/>
          <p:nvPr/>
        </p:nvSpPr>
        <p:spPr>
          <a:xfrm>
            <a:off x="5465618" y="2576945"/>
            <a:ext cx="6068291" cy="1350819"/>
          </a:xfrm>
          <a:custGeom>
            <a:avLst/>
            <a:gdLst>
              <a:gd name="connsiteX0" fmla="*/ 6068291 w 6068291"/>
              <a:gd name="connsiteY0" fmla="*/ 0 h 1350819"/>
              <a:gd name="connsiteX1" fmla="*/ 5434446 w 6068291"/>
              <a:gd name="connsiteY1" fmla="*/ 872837 h 1350819"/>
              <a:gd name="connsiteX2" fmla="*/ 4374573 w 6068291"/>
              <a:gd name="connsiteY2" fmla="*/ 1153391 h 1350819"/>
              <a:gd name="connsiteX3" fmla="*/ 2504209 w 6068291"/>
              <a:gd name="connsiteY3" fmla="*/ 1039091 h 1350819"/>
              <a:gd name="connsiteX4" fmla="*/ 1059873 w 6068291"/>
              <a:gd name="connsiteY4" fmla="*/ 987137 h 1350819"/>
              <a:gd name="connsiteX5" fmla="*/ 0 w 6068291"/>
              <a:gd name="connsiteY5" fmla="*/ 1350819 h 135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291" h="1350819">
                <a:moveTo>
                  <a:pt x="6068291" y="0"/>
                </a:moveTo>
                <a:cubicBezTo>
                  <a:pt x="5892511" y="340302"/>
                  <a:pt x="5716732" y="680605"/>
                  <a:pt x="5434446" y="872837"/>
                </a:cubicBezTo>
                <a:cubicBezTo>
                  <a:pt x="5152160" y="1065069"/>
                  <a:pt x="4862946" y="1125682"/>
                  <a:pt x="4374573" y="1153391"/>
                </a:cubicBezTo>
                <a:lnTo>
                  <a:pt x="2504209" y="1039091"/>
                </a:lnTo>
                <a:cubicBezTo>
                  <a:pt x="1951759" y="1011382"/>
                  <a:pt x="1477241" y="935182"/>
                  <a:pt x="1059873" y="987137"/>
                </a:cubicBezTo>
                <a:cubicBezTo>
                  <a:pt x="642505" y="1039092"/>
                  <a:pt x="321252" y="1194955"/>
                  <a:pt x="0" y="1350819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8816C70-3AAA-993C-893C-3AB65DC189C9}"/>
              </a:ext>
            </a:extLst>
          </p:cNvPr>
          <p:cNvSpPr txBox="1">
            <a:spLocks/>
          </p:cNvSpPr>
          <p:nvPr/>
        </p:nvSpPr>
        <p:spPr>
          <a:xfrm rot="180999">
            <a:off x="6927567" y="3748816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L=400m , g=2-3%</a:t>
            </a:r>
          </a:p>
        </p:txBody>
      </p:sp>
    </p:spTree>
    <p:extLst>
      <p:ext uri="{BB962C8B-B14F-4D97-AF65-F5344CB8AC3E}">
        <p14:creationId xmlns:p14="http://schemas.microsoft.com/office/powerpoint/2010/main" val="3964976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8AE2E-3CBC-92F4-5BBC-58252B0A8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F0613F-22BB-7B55-4E10-EE9F744B41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C0E7FBC-CB22-3AB6-49CE-9E3D1245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3071DB6-6FAB-36D1-5FAA-6D0616169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5154833-243B-6CB3-47EC-3F92917EE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22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FBD1EDFC-3EBC-E4C3-072A-9DACC97E21FA}"/>
              </a:ext>
            </a:extLst>
          </p:cNvPr>
          <p:cNvCxnSpPr>
            <a:cxnSpLocks/>
          </p:cNvCxnSpPr>
          <p:nvPr/>
        </p:nvCxnSpPr>
        <p:spPr>
          <a:xfrm>
            <a:off x="9393381" y="3552351"/>
            <a:ext cx="16833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9E0F586E-F096-6465-B7B9-A3525CA3D6E3}"/>
              </a:ext>
            </a:extLst>
          </p:cNvPr>
          <p:cNvCxnSpPr>
            <a:cxnSpLocks/>
            <a:stCxn id="15" idx="4"/>
          </p:cNvCxnSpPr>
          <p:nvPr/>
        </p:nvCxnSpPr>
        <p:spPr>
          <a:xfrm flipH="1">
            <a:off x="11076708" y="3655827"/>
            <a:ext cx="20782" cy="224703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F74E47B7-AC33-EC7E-22D6-46F2620F7CB6}"/>
              </a:ext>
            </a:extLst>
          </p:cNvPr>
          <p:cNvSpPr/>
          <p:nvPr/>
        </p:nvSpPr>
        <p:spPr>
          <a:xfrm>
            <a:off x="10985792" y="3429000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F08344CA-F205-A77D-35E4-98F48B1C34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55A1059-2587-E36B-2A8C-CCDCB9AEF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56" y="5449548"/>
            <a:ext cx="5275036" cy="983035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8FBB31C7-0B54-0473-3980-E29F403E7846}"/>
              </a:ext>
            </a:extLst>
          </p:cNvPr>
          <p:cNvSpPr/>
          <p:nvPr/>
        </p:nvSpPr>
        <p:spPr>
          <a:xfrm>
            <a:off x="4337883" y="2023159"/>
            <a:ext cx="4309157" cy="337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AC9A575-3EA6-C161-24DD-B09A267E3DC2}"/>
              </a:ext>
            </a:extLst>
          </p:cNvPr>
          <p:cNvSpPr txBox="1">
            <a:spLocks/>
          </p:cNvSpPr>
          <p:nvPr/>
        </p:nvSpPr>
        <p:spPr>
          <a:xfrm>
            <a:off x="838200" y="257198"/>
            <a:ext cx="10515600" cy="8322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he-IL" dirty="0"/>
              <a:t>מקטע ד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מן ההר עד רח' איש מצליח</a:t>
            </a:r>
            <a:endParaRPr lang="he-IL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BF93689-14CA-C62B-1991-825AEE884BEE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3484421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ב'-ג' (מומלץ ג')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לא נדרש להרחיב את שביל האופניים מעבר לשביל סטנדרטי של 2.5 מ' בהתאם לשיפועים.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515088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1BC8-5AEA-36D7-98C1-11D90DC1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DD405-0445-A9F3-6140-4E6C3ECF7F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B6A89-73DE-18C7-7624-D76DC2920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23</a:t>
            </a:fld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8C6714-E852-B596-7CB6-5B145AFA85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378B02C-3FDE-5B94-49D0-0358D492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ד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מן ההר עד רח' איש מצליח</a:t>
            </a:r>
            <a:br>
              <a:rPr lang="en-US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0F148B0-38D7-2964-C6DD-9BB55469921C}"/>
              </a:ext>
            </a:extLst>
          </p:cNvPr>
          <p:cNvSpPr txBox="1">
            <a:spLocks/>
          </p:cNvSpPr>
          <p:nvPr/>
        </p:nvSpPr>
        <p:spPr>
          <a:xfrm>
            <a:off x="4883282" y="2326962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930EBF9-1A1F-15EE-D434-5B8AB1CE5B35}"/>
              </a:ext>
            </a:extLst>
          </p:cNvPr>
          <p:cNvSpPr txBox="1">
            <a:spLocks/>
          </p:cNvSpPr>
          <p:nvPr/>
        </p:nvSpPr>
        <p:spPr>
          <a:xfrm>
            <a:off x="4883281" y="3708343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1C90A4-E4FF-71EC-C532-E2981A4AE360}"/>
              </a:ext>
            </a:extLst>
          </p:cNvPr>
          <p:cNvSpPr txBox="1">
            <a:spLocks/>
          </p:cNvSpPr>
          <p:nvPr/>
        </p:nvSpPr>
        <p:spPr>
          <a:xfrm>
            <a:off x="4883281" y="5284892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C5DE4CA-378D-2120-1E06-52B4B3104AEA}"/>
              </a:ext>
            </a:extLst>
          </p:cNvPr>
          <p:cNvSpPr txBox="1">
            <a:spLocks/>
          </p:cNvSpPr>
          <p:nvPr/>
        </p:nvSpPr>
        <p:spPr>
          <a:xfrm>
            <a:off x="6192570" y="1630276"/>
            <a:ext cx="5882969" cy="480014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א </a:t>
            </a:r>
            <a:r>
              <a:rPr lang="he-IL" sz="1400" dirty="0"/>
              <a:t>' – ביטול נתיב חניה בצד דרום (ביטול של 3-4 חניות בלבד) והסדרת תחנות אוטובוס כאנטי מפרץ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ב' </a:t>
            </a:r>
            <a:r>
              <a:rPr lang="he-IL" sz="1400" dirty="0"/>
              <a:t>– סלילת שביל אופניים ע"ח נתיב נסיעה לרכב פרטי ,הרחוב מסתיים בכיכר חד נתיבית ולכן פחות משפיע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בחלופה א' ,יתרון לתכנון השביל בצד דרומי מאחר ויתבטלו פחות חניות ביחס לצפוני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מבחינת שימושי קרקע לא נראה שיש יתרון לצד דרום או צפון ביחס לתכנון השביל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חלופה ב' לדעתנו מומלצת ביחס לחלופה א'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9958350E-8A0B-2C92-66D6-EE2D5D12D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71" y="1235034"/>
            <a:ext cx="4567799" cy="1852104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6026520E-4A5B-B555-EECA-08E8B5630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9" y="2975280"/>
            <a:ext cx="4588526" cy="159672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9D8BAEF8-1C8F-FB3E-2C91-BC9E874FE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071" y="4652204"/>
            <a:ext cx="4749033" cy="17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0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85170-7B22-7B21-90A3-E215CE03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84219486-D4E1-98F0-0460-F53BAF29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23" y="1643039"/>
            <a:ext cx="7335625" cy="34376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01CF8-F223-57E2-B8CC-008F429BDD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238F0-F815-11A4-2664-37E38EC53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24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E0ACEE-CDA1-D184-A667-19080BF5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ה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איש מצליח עד רח' קורן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5C8BD1-8200-F076-1412-56DF2E665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5DA114A9-8C56-5757-43E1-0A74FDE3A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2" y="1542355"/>
            <a:ext cx="4260377" cy="495374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A78C8D54-4BED-E361-492F-1463D0A5CB18}"/>
              </a:ext>
            </a:extLst>
          </p:cNvPr>
          <p:cNvSpPr/>
          <p:nvPr/>
        </p:nvSpPr>
        <p:spPr>
          <a:xfrm rot="20667949">
            <a:off x="4994711" y="2530427"/>
            <a:ext cx="7227006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653C18E-77B9-56A7-1A0E-8E06F15AC937}"/>
              </a:ext>
            </a:extLst>
          </p:cNvPr>
          <p:cNvSpPr/>
          <p:nvPr/>
        </p:nvSpPr>
        <p:spPr>
          <a:xfrm rot="21130852">
            <a:off x="2196863" y="4765087"/>
            <a:ext cx="950811" cy="35431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F293FB1-2DFD-773C-B983-1A1994E159E3}"/>
              </a:ext>
            </a:extLst>
          </p:cNvPr>
          <p:cNvSpPr txBox="1">
            <a:spLocks/>
          </p:cNvSpPr>
          <p:nvPr/>
        </p:nvSpPr>
        <p:spPr>
          <a:xfrm>
            <a:off x="4833629" y="1746210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FF024DAF-A6A5-0086-299C-B9DF784C6699}"/>
              </a:ext>
            </a:extLst>
          </p:cNvPr>
          <p:cNvSpPr/>
          <p:nvPr/>
        </p:nvSpPr>
        <p:spPr>
          <a:xfrm>
            <a:off x="6075496" y="1852131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C2FAC303-E1A0-AC93-75EC-67F387270195}"/>
              </a:ext>
            </a:extLst>
          </p:cNvPr>
          <p:cNvSpPr/>
          <p:nvPr/>
        </p:nvSpPr>
        <p:spPr>
          <a:xfrm>
            <a:off x="5807899" y="4458796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5FBBB427-59B0-4124-60AD-B50B0A68503F}"/>
              </a:ext>
            </a:extLst>
          </p:cNvPr>
          <p:cNvSpPr/>
          <p:nvPr/>
        </p:nvSpPr>
        <p:spPr>
          <a:xfrm rot="21150452">
            <a:off x="9352118" y="3185307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E19BFCFF-E0BB-73F4-FAB2-53A8708429A5}"/>
              </a:ext>
            </a:extLst>
          </p:cNvPr>
          <p:cNvSpPr/>
          <p:nvPr/>
        </p:nvSpPr>
        <p:spPr>
          <a:xfrm rot="19705025">
            <a:off x="6437881" y="3710408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311EC0-3744-D99E-C7CF-B91C40ED5F10}"/>
              </a:ext>
            </a:extLst>
          </p:cNvPr>
          <p:cNvSpPr txBox="1">
            <a:spLocks/>
          </p:cNvSpPr>
          <p:nvPr/>
        </p:nvSpPr>
        <p:spPr>
          <a:xfrm rot="16931353">
            <a:off x="5672186" y="2386655"/>
            <a:ext cx="609483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קורן</a:t>
            </a:r>
            <a:endParaRPr lang="he-I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8560FF2-4BC9-FDEC-7A1F-EF0A5F41152F}"/>
              </a:ext>
            </a:extLst>
          </p:cNvPr>
          <p:cNvSpPr txBox="1">
            <a:spLocks/>
          </p:cNvSpPr>
          <p:nvPr/>
        </p:nvSpPr>
        <p:spPr>
          <a:xfrm>
            <a:off x="5527964" y="3286607"/>
            <a:ext cx="696910" cy="66969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פארק ציבורי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966C20B-4887-FC4B-6E25-DD2BB20CBA33}"/>
              </a:ext>
            </a:extLst>
          </p:cNvPr>
          <p:cNvSpPr txBox="1">
            <a:spLocks/>
          </p:cNvSpPr>
          <p:nvPr/>
        </p:nvSpPr>
        <p:spPr>
          <a:xfrm>
            <a:off x="6873172" y="1873625"/>
            <a:ext cx="696910" cy="66969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בית ספר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927E31-7ED3-2D38-9EDD-F06A25A86916}"/>
              </a:ext>
            </a:extLst>
          </p:cNvPr>
          <p:cNvSpPr txBox="1">
            <a:spLocks/>
          </p:cNvSpPr>
          <p:nvPr/>
        </p:nvSpPr>
        <p:spPr>
          <a:xfrm rot="20216012">
            <a:off x="6540630" y="4754404"/>
            <a:ext cx="1487229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חסדאי </a:t>
            </a:r>
            <a:r>
              <a:rPr lang="he-IL" sz="1600" dirty="0" err="1"/>
              <a:t>קרשקש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F4DE493-0204-8D46-2F02-C5A8BEB8D2D6}"/>
              </a:ext>
            </a:extLst>
          </p:cNvPr>
          <p:cNvSpPr txBox="1">
            <a:spLocks/>
          </p:cNvSpPr>
          <p:nvPr/>
        </p:nvSpPr>
        <p:spPr>
          <a:xfrm>
            <a:off x="8461827" y="4342906"/>
            <a:ext cx="696910" cy="66969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פארק ציבורי</a:t>
            </a:r>
            <a:endParaRPr lang="he-I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39A0A1F-FF36-E03E-A0C7-33C521919D25}"/>
              </a:ext>
            </a:extLst>
          </p:cNvPr>
          <p:cNvSpPr txBox="1">
            <a:spLocks/>
          </p:cNvSpPr>
          <p:nvPr/>
        </p:nvSpPr>
        <p:spPr>
          <a:xfrm rot="20244291">
            <a:off x="9501500" y="2067196"/>
            <a:ext cx="815556" cy="476127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מגורים</a:t>
            </a:r>
            <a:endParaRPr lang="he-IL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9AAE873-822E-686F-FF58-F027AD626221}"/>
              </a:ext>
            </a:extLst>
          </p:cNvPr>
          <p:cNvSpPr txBox="1">
            <a:spLocks/>
          </p:cNvSpPr>
          <p:nvPr/>
        </p:nvSpPr>
        <p:spPr>
          <a:xfrm rot="21444864">
            <a:off x="8205844" y="3197245"/>
            <a:ext cx="934542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בבא סאלי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5427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AB9A2-54B2-6946-2324-C0C39B626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0B3BF130-A4A0-41ED-30D8-F1438C11C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23" y="1643039"/>
            <a:ext cx="7335625" cy="34376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94FA5A4-C989-76EB-1F48-2BC75BEA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ה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איש מצליח עד רח' קורן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CECFE-F4FD-6609-1A5C-A682BFC067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5B9E1A0C-FD9B-C966-F187-BDA28EE522F0}"/>
              </a:ext>
            </a:extLst>
          </p:cNvPr>
          <p:cNvSpPr/>
          <p:nvPr/>
        </p:nvSpPr>
        <p:spPr>
          <a:xfrm rot="20667949">
            <a:off x="4994711" y="2530427"/>
            <a:ext cx="7227006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62E324E-A8A5-4669-55DE-47B174A0E8AF}"/>
              </a:ext>
            </a:extLst>
          </p:cNvPr>
          <p:cNvSpPr txBox="1">
            <a:spLocks/>
          </p:cNvSpPr>
          <p:nvPr/>
        </p:nvSpPr>
        <p:spPr>
          <a:xfrm>
            <a:off x="94252" y="1600651"/>
            <a:ext cx="4739377" cy="5189447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מאסף שכונתי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375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6%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9% לאורך כ-170 מ'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50 קמ"ש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נפחי תנועה – לא קיים מידע. </a:t>
            </a:r>
            <a:r>
              <a:rPr lang="he-IL" sz="1600" dirty="0">
                <a:solidFill>
                  <a:srgbClr val="FF0000"/>
                </a:solidFill>
              </a:rPr>
              <a:t>אנחנו מניחים שהנפחים דומים לרחוב לנגר הסמוך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>
              <a:solidFill>
                <a:srgbClr val="FF0000"/>
              </a:solidFill>
            </a:endParaRP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2A41885-BD21-9B7D-833E-C96798BD2A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CDF10-5C91-84B7-0747-21338BEE19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25</a:t>
            </a:fld>
            <a:endParaRPr lang="he-IL" dirty="0"/>
          </a:p>
        </p:txBody>
      </p:sp>
      <p:sp>
        <p:nvSpPr>
          <p:cNvPr id="19" name="צורה חופשית: צורה 18">
            <a:extLst>
              <a:ext uri="{FF2B5EF4-FFF2-40B4-BE49-F238E27FC236}">
                <a16:creationId xmlns:a16="http://schemas.microsoft.com/office/drawing/2014/main" id="{3B1D5B3C-14B9-9642-D786-425568384285}"/>
              </a:ext>
            </a:extLst>
          </p:cNvPr>
          <p:cNvSpPr/>
          <p:nvPr/>
        </p:nvSpPr>
        <p:spPr>
          <a:xfrm>
            <a:off x="8032173" y="2130136"/>
            <a:ext cx="3584863" cy="1122219"/>
          </a:xfrm>
          <a:custGeom>
            <a:avLst/>
            <a:gdLst>
              <a:gd name="connsiteX0" fmla="*/ 3584863 w 3584863"/>
              <a:gd name="connsiteY0" fmla="*/ 0 h 1122219"/>
              <a:gd name="connsiteX1" fmla="*/ 2400300 w 3584863"/>
              <a:gd name="connsiteY1" fmla="*/ 675409 h 1122219"/>
              <a:gd name="connsiteX2" fmla="*/ 1350818 w 3584863"/>
              <a:gd name="connsiteY2" fmla="*/ 924791 h 1122219"/>
              <a:gd name="connsiteX3" fmla="*/ 353291 w 3584863"/>
              <a:gd name="connsiteY3" fmla="*/ 997528 h 1122219"/>
              <a:gd name="connsiteX4" fmla="*/ 0 w 3584863"/>
              <a:gd name="connsiteY4" fmla="*/ 1122219 h 112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863" h="1122219">
                <a:moveTo>
                  <a:pt x="3584863" y="0"/>
                </a:moveTo>
                <a:cubicBezTo>
                  <a:pt x="3178752" y="260638"/>
                  <a:pt x="2772641" y="521277"/>
                  <a:pt x="2400300" y="675409"/>
                </a:cubicBezTo>
                <a:cubicBezTo>
                  <a:pt x="2027959" y="829541"/>
                  <a:pt x="1691986" y="871105"/>
                  <a:pt x="1350818" y="924791"/>
                </a:cubicBezTo>
                <a:cubicBezTo>
                  <a:pt x="1009650" y="978478"/>
                  <a:pt x="578427" y="964623"/>
                  <a:pt x="353291" y="997528"/>
                </a:cubicBezTo>
                <a:cubicBezTo>
                  <a:pt x="128155" y="1030433"/>
                  <a:pt x="64077" y="1076326"/>
                  <a:pt x="0" y="1122219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10C4923-047A-95AC-2E00-9DA6C818E911}"/>
              </a:ext>
            </a:extLst>
          </p:cNvPr>
          <p:cNvSpPr txBox="1">
            <a:spLocks/>
          </p:cNvSpPr>
          <p:nvPr/>
        </p:nvSpPr>
        <p:spPr>
          <a:xfrm rot="20686644">
            <a:off x="9139079" y="3093287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L=200m , g=4%</a:t>
            </a:r>
          </a:p>
        </p:txBody>
      </p:sp>
      <p:sp>
        <p:nvSpPr>
          <p:cNvPr id="22" name="צורה חופשית: צורה 21">
            <a:extLst>
              <a:ext uri="{FF2B5EF4-FFF2-40B4-BE49-F238E27FC236}">
                <a16:creationId xmlns:a16="http://schemas.microsoft.com/office/drawing/2014/main" id="{DBF46D28-7AEB-668D-497A-07F9C031B3F5}"/>
              </a:ext>
            </a:extLst>
          </p:cNvPr>
          <p:cNvSpPr/>
          <p:nvPr/>
        </p:nvSpPr>
        <p:spPr>
          <a:xfrm>
            <a:off x="5361709" y="3210791"/>
            <a:ext cx="2566555" cy="1113162"/>
          </a:xfrm>
          <a:custGeom>
            <a:avLst/>
            <a:gdLst>
              <a:gd name="connsiteX0" fmla="*/ 2566555 w 2566555"/>
              <a:gd name="connsiteY0" fmla="*/ 0 h 1113162"/>
              <a:gd name="connsiteX1" fmla="*/ 1849582 w 2566555"/>
              <a:gd name="connsiteY1" fmla="*/ 270164 h 1113162"/>
              <a:gd name="connsiteX2" fmla="*/ 1226127 w 2566555"/>
              <a:gd name="connsiteY2" fmla="*/ 727364 h 1113162"/>
              <a:gd name="connsiteX3" fmla="*/ 841664 w 2566555"/>
              <a:gd name="connsiteY3" fmla="*/ 987136 h 1113162"/>
              <a:gd name="connsiteX4" fmla="*/ 457200 w 2566555"/>
              <a:gd name="connsiteY4" fmla="*/ 1111827 h 1113162"/>
              <a:gd name="connsiteX5" fmla="*/ 0 w 2566555"/>
              <a:gd name="connsiteY5" fmla="*/ 914400 h 111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555" h="1113162">
                <a:moveTo>
                  <a:pt x="2566555" y="0"/>
                </a:moveTo>
                <a:cubicBezTo>
                  <a:pt x="2319771" y="74468"/>
                  <a:pt x="2072987" y="148937"/>
                  <a:pt x="1849582" y="270164"/>
                </a:cubicBezTo>
                <a:cubicBezTo>
                  <a:pt x="1626177" y="391391"/>
                  <a:pt x="1394113" y="607869"/>
                  <a:pt x="1226127" y="727364"/>
                </a:cubicBezTo>
                <a:cubicBezTo>
                  <a:pt x="1058141" y="846859"/>
                  <a:pt x="969818" y="923059"/>
                  <a:pt x="841664" y="987136"/>
                </a:cubicBezTo>
                <a:cubicBezTo>
                  <a:pt x="713510" y="1051213"/>
                  <a:pt x="597477" y="1123950"/>
                  <a:pt x="457200" y="1111827"/>
                </a:cubicBezTo>
                <a:cubicBezTo>
                  <a:pt x="316923" y="1099704"/>
                  <a:pt x="158461" y="1007052"/>
                  <a:pt x="0" y="91440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2597F2-01C3-4C1E-6BB7-CF665D0A3045}"/>
              </a:ext>
            </a:extLst>
          </p:cNvPr>
          <p:cNvSpPr txBox="1">
            <a:spLocks/>
          </p:cNvSpPr>
          <p:nvPr/>
        </p:nvSpPr>
        <p:spPr>
          <a:xfrm rot="19987156">
            <a:off x="5867694" y="4015099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L=170m , g=8.8%</a:t>
            </a:r>
          </a:p>
        </p:txBody>
      </p:sp>
    </p:spTree>
    <p:extLst>
      <p:ext uri="{BB962C8B-B14F-4D97-AF65-F5344CB8AC3E}">
        <p14:creationId xmlns:p14="http://schemas.microsoft.com/office/powerpoint/2010/main" val="305857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508C-BF0F-80EB-3CE2-E2C2024D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C0382-A669-A0E2-216F-3CCE07C4D0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B1208B4-60AF-2961-1781-F7EA5AF0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F61573-B365-8C3A-C27F-5EF5DC893A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858447A-A90E-E4A6-C9AA-1076BFD075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26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119E7071-9593-F257-BE2F-01425AA63F84}"/>
              </a:ext>
            </a:extLst>
          </p:cNvPr>
          <p:cNvCxnSpPr>
            <a:cxnSpLocks/>
          </p:cNvCxnSpPr>
          <p:nvPr/>
        </p:nvCxnSpPr>
        <p:spPr>
          <a:xfrm>
            <a:off x="9302465" y="3570458"/>
            <a:ext cx="16833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52CA1BCD-82CF-032B-CCD3-4886B6EC89B7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1097490" y="3708433"/>
            <a:ext cx="0" cy="220348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BF340C72-F9C9-A39E-876F-F50B24500F8B}"/>
              </a:ext>
            </a:extLst>
          </p:cNvPr>
          <p:cNvSpPr/>
          <p:nvPr/>
        </p:nvSpPr>
        <p:spPr>
          <a:xfrm>
            <a:off x="10985792" y="3481606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FCD7A33A-BEB6-E4A7-BA7F-3937F19B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79396588-C96D-0951-8533-3C4836A91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56" y="5449548"/>
            <a:ext cx="5275036" cy="983035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944289CF-9A8A-AF67-C5A5-3228F0C67045}"/>
              </a:ext>
            </a:extLst>
          </p:cNvPr>
          <p:cNvSpPr/>
          <p:nvPr/>
        </p:nvSpPr>
        <p:spPr>
          <a:xfrm>
            <a:off x="4337883" y="2032934"/>
            <a:ext cx="4309157" cy="337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6391F5E-E285-C4ED-3DC3-982B9B071FC7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4384512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ב'-ג' (מומלץ ג')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 להרחיב את שביל האופניים ב 1.2מ' ביחס לשביל סטנדרטי של 2.5 מ' בקצה המערבי של הרחוב לאורך כ 170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33FB9429-32F4-FC62-7BA4-B79439800DE1}"/>
              </a:ext>
            </a:extLst>
          </p:cNvPr>
          <p:cNvSpPr/>
          <p:nvPr/>
        </p:nvSpPr>
        <p:spPr>
          <a:xfrm>
            <a:off x="4377174" y="3481606"/>
            <a:ext cx="4309157" cy="337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B61829B-901F-9F11-C7FC-838C9A4B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ה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איש מצליח עד רח' קורן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3960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2C8F-2C8F-5AF9-9089-B92D312D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DCEF66-206B-04E2-4297-C8F7C7E9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ה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איש מצליח עד רח' קורן</a:t>
            </a:r>
            <a:br>
              <a:rPr lang="en-US" sz="2800" dirty="0"/>
            </a:br>
            <a:r>
              <a:rPr lang="he-IL" sz="2800" dirty="0"/>
              <a:t>חתכים- במקטע עם שיפוע מתון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74C639-ED89-828F-A586-45745B123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D5B4625-3EDB-7C09-4D38-913D4B54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" y="1526862"/>
            <a:ext cx="4300538" cy="16002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FF4D632-C874-7D62-A040-4D7B180EF34F}"/>
              </a:ext>
            </a:extLst>
          </p:cNvPr>
          <p:cNvSpPr txBox="1">
            <a:spLocks/>
          </p:cNvSpPr>
          <p:nvPr/>
        </p:nvSpPr>
        <p:spPr>
          <a:xfrm>
            <a:off x="6192570" y="1645282"/>
            <a:ext cx="5882969" cy="480014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עקרונות: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מבחינת שימושי קרקע לא נראה שיש יתרון לצד דרום או צפון ביחס לתכנון השביל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א </a:t>
            </a:r>
            <a:r>
              <a:rPr lang="he-IL" sz="1400" dirty="0"/>
              <a:t>' – ביטול נתיב חניה בצד דרום והסדרת תחנות אוטובוס כאנטי מפרץ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ב</a:t>
            </a:r>
            <a:r>
              <a:rPr lang="he-IL" sz="1400" dirty="0"/>
              <a:t>' – תכנון שביל אופניים ע"ח  ביטול נתיב נסיעה לרכב פרטי מאחר והרחוב מסתיים במעגל תנועה  חד נתיבי.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חלופה ב מומלצת לדעתנו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718BBE5-4CAF-B1F6-160D-0EA0F6A8BABC}"/>
              </a:ext>
            </a:extLst>
          </p:cNvPr>
          <p:cNvSpPr txBox="1">
            <a:spLocks/>
          </p:cNvSpPr>
          <p:nvPr/>
        </p:nvSpPr>
        <p:spPr>
          <a:xfrm>
            <a:off x="4883282" y="2326962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EE81DEF-1EC2-27DD-9934-9FF8F7661C39}"/>
              </a:ext>
            </a:extLst>
          </p:cNvPr>
          <p:cNvSpPr txBox="1">
            <a:spLocks/>
          </p:cNvSpPr>
          <p:nvPr/>
        </p:nvSpPr>
        <p:spPr>
          <a:xfrm>
            <a:off x="4883281" y="3708343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DED7BB-DDA4-F179-DECF-B0117DB45B36}"/>
              </a:ext>
            </a:extLst>
          </p:cNvPr>
          <p:cNvSpPr txBox="1">
            <a:spLocks/>
          </p:cNvSpPr>
          <p:nvPr/>
        </p:nvSpPr>
        <p:spPr>
          <a:xfrm>
            <a:off x="4883281" y="5284892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88F26EC-F9FF-5F80-D9CD-10E4C93D75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3A58F085-39E7-B667-42C3-952861922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27</a:t>
            </a:fld>
            <a:endParaRPr lang="he-IL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124275-B954-A8EB-7E3F-C66AB988BC38}"/>
              </a:ext>
            </a:extLst>
          </p:cNvPr>
          <p:cNvSpPr txBox="1">
            <a:spLocks/>
          </p:cNvSpPr>
          <p:nvPr/>
        </p:nvSpPr>
        <p:spPr>
          <a:xfrm>
            <a:off x="4883281" y="3708343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EC471B4-6F3D-F839-1A4E-C20EF3EBD918}"/>
              </a:ext>
            </a:extLst>
          </p:cNvPr>
          <p:cNvSpPr txBox="1">
            <a:spLocks/>
          </p:cNvSpPr>
          <p:nvPr/>
        </p:nvSpPr>
        <p:spPr>
          <a:xfrm>
            <a:off x="4883281" y="5284892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EB72094-CD2A-2DC1-592F-11F4A744E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" y="3157818"/>
            <a:ext cx="4588526" cy="159672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3571BD9-BED7-6314-3632-6EEC77963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09" y="4909013"/>
            <a:ext cx="4749033" cy="1793226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596472C-676F-8DC1-9A3F-44284A0433D7}"/>
              </a:ext>
            </a:extLst>
          </p:cNvPr>
          <p:cNvSpPr txBox="1">
            <a:spLocks/>
          </p:cNvSpPr>
          <p:nvPr/>
        </p:nvSpPr>
        <p:spPr>
          <a:xfrm>
            <a:off x="4734962" y="4045356"/>
            <a:ext cx="977775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שיפוע מתון</a:t>
            </a:r>
            <a:endParaRPr lang="he-IL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AABDDD-EDFC-D887-1A6B-C973FA73B648}"/>
              </a:ext>
            </a:extLst>
          </p:cNvPr>
          <p:cNvSpPr txBox="1">
            <a:spLocks/>
          </p:cNvSpPr>
          <p:nvPr/>
        </p:nvSpPr>
        <p:spPr>
          <a:xfrm>
            <a:off x="4719484" y="5603135"/>
            <a:ext cx="977775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שיפוע מתון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2471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D0AE9-B271-C863-B8A5-065BD35CF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020F33-8871-7C14-EC33-5DE33374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ה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הבבא</a:t>
            </a:r>
            <a:r>
              <a:rPr lang="he-IL" sz="2800" dirty="0"/>
              <a:t> סאלי – מרח' איש מצליח עד רח' קורן</a:t>
            </a:r>
            <a:br>
              <a:rPr lang="en-US" sz="2800" dirty="0"/>
            </a:br>
            <a:r>
              <a:rPr lang="he-IL" sz="2800" dirty="0"/>
              <a:t>חתכים-שיפוע חד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77153F-0138-4A1C-70FE-E27E2EE340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49FAC39-8464-BCC0-A451-4FE962F2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034"/>
            <a:ext cx="4300538" cy="160020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09123DA-3B79-646E-4B3E-939DD87DF42A}"/>
              </a:ext>
            </a:extLst>
          </p:cNvPr>
          <p:cNvSpPr txBox="1">
            <a:spLocks/>
          </p:cNvSpPr>
          <p:nvPr/>
        </p:nvSpPr>
        <p:spPr>
          <a:xfrm>
            <a:off x="6020555" y="1504724"/>
            <a:ext cx="6058308" cy="4800148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א </a:t>
            </a:r>
            <a:r>
              <a:rPr lang="he-IL" sz="1400" dirty="0"/>
              <a:t>' – ביטול נתיב נסיעה ונתיב חנייה בצד אחד והסדרת תחנות אוטובוס כאנטי מפרץ.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ב</a:t>
            </a:r>
            <a:r>
              <a:rPr lang="he-IL" sz="1400" dirty="0"/>
              <a:t>' – תכנון שביל אופניים ע"ח ביטול נתיב נסיעה לרכב פרטי בשני הכיוונים , כך שהחניות שבוטלו בצד אחד יוחזרו ע"י חניה אלכסונית בצד השני.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חלופה ב' מורידה נתיב נסיעה לכל כיוון אך בסך הכולל לא יתבטלו חניות. בהתאם לאופי הרחוב חלופה זאת מומלצת ביחס לחלופה א' באם יוחלט על שינוי חתך הרחוב.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על מנת לקבל החלטה באיזה צד של הרחוב נכון יותר לתכנן את השביל רצוי לקבל את התכנון של שביל האופניים ברחוב קורן ולבחון את ההתחברות בין השבילים.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F5D3C-6714-0652-8369-232AB74945F5}"/>
              </a:ext>
            </a:extLst>
          </p:cNvPr>
          <p:cNvSpPr txBox="1">
            <a:spLocks/>
          </p:cNvSpPr>
          <p:nvPr/>
        </p:nvSpPr>
        <p:spPr>
          <a:xfrm>
            <a:off x="4883282" y="2326962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D6DC78B-1DA4-8F0C-667B-148493EC2BC4}"/>
              </a:ext>
            </a:extLst>
          </p:cNvPr>
          <p:cNvSpPr txBox="1">
            <a:spLocks/>
          </p:cNvSpPr>
          <p:nvPr/>
        </p:nvSpPr>
        <p:spPr>
          <a:xfrm>
            <a:off x="4883281" y="3708343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7F1ED57-002F-D2CB-D0A1-4F8F3CBE7C14}"/>
              </a:ext>
            </a:extLst>
          </p:cNvPr>
          <p:cNvSpPr txBox="1">
            <a:spLocks/>
          </p:cNvSpPr>
          <p:nvPr/>
        </p:nvSpPr>
        <p:spPr>
          <a:xfrm>
            <a:off x="4883281" y="5284892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F939E03-138A-F71A-F9C5-C5A750D447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D7FC1A9-71BD-4990-44C1-DC848F7D9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28</a:t>
            </a:fld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54ADE03-92CE-0CFB-FE4E-D44FD1ED5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6288"/>
            <a:ext cx="4300538" cy="31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507D-54A3-5D71-E62A-25F751D7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69AC6EF6-22EA-77D6-7FC5-A36F5BA0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98" y="1623751"/>
            <a:ext cx="4598669" cy="499655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5E5E6-0F6F-8528-DBC8-E37DE54084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7DB09-969E-D286-95D0-940A639D1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29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C2633A-DF00-B60D-AC98-CB93BCCF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ו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ורשבסקי</a:t>
            </a:r>
            <a:r>
              <a:rPr lang="he-IL" sz="2800" dirty="0"/>
              <a:t>– משד' שמואל מאיר עד רח' הרב נריה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EC6611-AB0E-4DAC-71FA-292F7C95D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5EF32AB2-76D6-4200-0435-EF70B6A3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2" y="1542355"/>
            <a:ext cx="4260377" cy="495374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CB96EC8-33C1-7BB8-75CB-E9E9A1630A49}"/>
              </a:ext>
            </a:extLst>
          </p:cNvPr>
          <p:cNvSpPr/>
          <p:nvPr/>
        </p:nvSpPr>
        <p:spPr>
          <a:xfrm rot="18520676">
            <a:off x="5757557" y="3295274"/>
            <a:ext cx="5370272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2403EF3-4306-AA75-355F-4157F0FAD883}"/>
              </a:ext>
            </a:extLst>
          </p:cNvPr>
          <p:cNvSpPr/>
          <p:nvPr/>
        </p:nvSpPr>
        <p:spPr>
          <a:xfrm rot="18822943">
            <a:off x="897601" y="2895258"/>
            <a:ext cx="950811" cy="35431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4E8FC51-5FB9-E946-6F7D-F7A298156099}"/>
              </a:ext>
            </a:extLst>
          </p:cNvPr>
          <p:cNvSpPr txBox="1">
            <a:spLocks/>
          </p:cNvSpPr>
          <p:nvPr/>
        </p:nvSpPr>
        <p:spPr>
          <a:xfrm>
            <a:off x="6183644" y="1769310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69D262C-D8DC-57F1-3873-4448609DE25E}"/>
              </a:ext>
            </a:extLst>
          </p:cNvPr>
          <p:cNvSpPr/>
          <p:nvPr/>
        </p:nvSpPr>
        <p:spPr>
          <a:xfrm>
            <a:off x="7425511" y="1875231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A28E6ED4-862D-5382-5CCF-5FAFCAB0260A}"/>
              </a:ext>
            </a:extLst>
          </p:cNvPr>
          <p:cNvSpPr/>
          <p:nvPr/>
        </p:nvSpPr>
        <p:spPr>
          <a:xfrm>
            <a:off x="7425511" y="2291796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4B5BA17-A72E-0D59-F79D-4D5EC96F6E25}"/>
              </a:ext>
            </a:extLst>
          </p:cNvPr>
          <p:cNvSpPr txBox="1">
            <a:spLocks/>
          </p:cNvSpPr>
          <p:nvPr/>
        </p:nvSpPr>
        <p:spPr>
          <a:xfrm>
            <a:off x="6183644" y="2228614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צומת מרומזר</a:t>
            </a:r>
            <a:endParaRPr lang="he-IL" dirty="0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AC6859F7-6E9A-A11B-D849-C8423501E4F3}"/>
              </a:ext>
            </a:extLst>
          </p:cNvPr>
          <p:cNvSpPr/>
          <p:nvPr/>
        </p:nvSpPr>
        <p:spPr>
          <a:xfrm>
            <a:off x="9534054" y="1728538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5954FAB0-04C2-C03D-8711-D6CDE51166EB}"/>
              </a:ext>
            </a:extLst>
          </p:cNvPr>
          <p:cNvSpPr/>
          <p:nvPr/>
        </p:nvSpPr>
        <p:spPr>
          <a:xfrm rot="17969896">
            <a:off x="9139417" y="2246284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1DD499D5-FA93-2EE1-A353-E07ADAFBA310}"/>
              </a:ext>
            </a:extLst>
          </p:cNvPr>
          <p:cNvSpPr/>
          <p:nvPr/>
        </p:nvSpPr>
        <p:spPr>
          <a:xfrm rot="18620030">
            <a:off x="7574894" y="5198011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6447102-1028-5AE4-1F2B-1F84A2CF621E}"/>
              </a:ext>
            </a:extLst>
          </p:cNvPr>
          <p:cNvSpPr txBox="1">
            <a:spLocks/>
          </p:cNvSpPr>
          <p:nvPr/>
        </p:nvSpPr>
        <p:spPr>
          <a:xfrm>
            <a:off x="9832818" y="2410766"/>
            <a:ext cx="696910" cy="66969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פארק ציבורי</a:t>
            </a:r>
            <a:endParaRPr lang="he-IL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B00EF60-8FEC-E193-61A7-79B3FEAEC95E}"/>
              </a:ext>
            </a:extLst>
          </p:cNvPr>
          <p:cNvSpPr txBox="1">
            <a:spLocks/>
          </p:cNvSpPr>
          <p:nvPr/>
        </p:nvSpPr>
        <p:spPr>
          <a:xfrm>
            <a:off x="6259495" y="4781227"/>
            <a:ext cx="695360" cy="669698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מוסד חינוך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EFA11D1-280F-30FE-1FE1-A89905C6E549}"/>
              </a:ext>
            </a:extLst>
          </p:cNvPr>
          <p:cNvSpPr txBox="1">
            <a:spLocks/>
          </p:cNvSpPr>
          <p:nvPr/>
        </p:nvSpPr>
        <p:spPr>
          <a:xfrm rot="18526906">
            <a:off x="7557679" y="3876248"/>
            <a:ext cx="867069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 err="1"/>
              <a:t>ורשבסקי</a:t>
            </a:r>
            <a:endParaRPr lang="he-I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52B6F56-95A3-FE2F-15A7-AD4F532F55A6}"/>
              </a:ext>
            </a:extLst>
          </p:cNvPr>
          <p:cNvSpPr txBox="1">
            <a:spLocks/>
          </p:cNvSpPr>
          <p:nvPr/>
        </p:nvSpPr>
        <p:spPr>
          <a:xfrm rot="1088257">
            <a:off x="10035854" y="1604209"/>
            <a:ext cx="1125972" cy="423966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שמואל מאיר</a:t>
            </a:r>
            <a:endParaRPr lang="he-IL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7623A1F-6F70-603D-DDCE-BADC05F657E3}"/>
              </a:ext>
            </a:extLst>
          </p:cNvPr>
          <p:cNvSpPr txBox="1">
            <a:spLocks/>
          </p:cNvSpPr>
          <p:nvPr/>
        </p:nvSpPr>
        <p:spPr>
          <a:xfrm rot="17562411">
            <a:off x="6727295" y="6403772"/>
            <a:ext cx="580308" cy="423966"/>
          </a:xfrm>
          <a:prstGeom prst="roundRect">
            <a:avLst>
              <a:gd name="adj" fmla="val 0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בינה</a:t>
            </a:r>
            <a:endParaRPr lang="he-IL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DD143CD-1CF1-A3C2-1D8C-9889497F97BB}"/>
              </a:ext>
            </a:extLst>
          </p:cNvPr>
          <p:cNvSpPr txBox="1">
            <a:spLocks/>
          </p:cNvSpPr>
          <p:nvPr/>
        </p:nvSpPr>
        <p:spPr>
          <a:xfrm rot="1844126">
            <a:off x="5697282" y="5560240"/>
            <a:ext cx="580308" cy="698629"/>
          </a:xfrm>
          <a:prstGeom prst="roundRect">
            <a:avLst>
              <a:gd name="adj" fmla="val 0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הרב נריה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148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448A8-0ED1-2B81-ED83-5D5E755C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90D85D-DF17-E245-0E9E-D77D0C86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545"/>
            <a:ext cx="10515600" cy="470172"/>
          </a:xfrm>
        </p:spPr>
        <p:txBody>
          <a:bodyPr/>
          <a:lstStyle/>
          <a:p>
            <a:r>
              <a:rPr lang="he-IL" dirty="0"/>
              <a:t>הגדרות בסיס לשבילי אופניים</a:t>
            </a:r>
            <a:br>
              <a:rPr lang="he-IL" dirty="0"/>
            </a:br>
            <a:r>
              <a:rPr lang="he-IL" sz="2400" dirty="0"/>
              <a:t>רמות הפרדה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36883-BC69-BDB4-6EB4-11EEFE8BB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DF00F9D-4BAA-91CD-B6E5-C98754AB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92" y="1523538"/>
            <a:ext cx="4016723" cy="5334462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2D1AD10-DF0C-F5E7-5778-98F565FB715F}"/>
              </a:ext>
            </a:extLst>
          </p:cNvPr>
          <p:cNvSpPr txBox="1">
            <a:spLocks/>
          </p:cNvSpPr>
          <p:nvPr/>
        </p:nvSpPr>
        <p:spPr>
          <a:xfrm>
            <a:off x="6201624" y="1617553"/>
            <a:ext cx="5990376" cy="4849083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2400" b="1" dirty="0">
                <a:latin typeface="Calibri" panose="020F0502020204030204" pitchFamily="34" charset="0"/>
                <a:cs typeface="Calibri" panose="020F0502020204030204" pitchFamily="34" charset="0"/>
              </a:rPr>
              <a:t>רמות הפרדה</a:t>
            </a:r>
          </a:p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ישנם שלושה הסדרים אפשריים לתכנון שבילי אופניים במרחב העירוני:</a:t>
            </a:r>
          </a:p>
          <a:p>
            <a:pPr marL="342900" lvl="2" indent="-342900">
              <a:buAutoNum type="arabicPeriod"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רמה א' – תנועה משותפת של כלי רכב ואופניים</a:t>
            </a:r>
          </a:p>
          <a:p>
            <a:pPr marL="342900" lvl="2" indent="-342900">
              <a:buAutoNum type="arabicPeriod"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רמה ב' - נתיב אופניים לצד כלי הרכב במפלס הכביש </a:t>
            </a:r>
          </a:p>
          <a:p>
            <a:pPr marL="342900" lvl="2" indent="-342900">
              <a:buAutoNum type="arabicPeriod"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רמה ג' – שביל אופניים נפרד</a:t>
            </a:r>
          </a:p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ההסדר המומלץ נקבע לפי מהירויות הנסיעה ונפחי התנועה ברחובות השונים בהתאם לתרשים 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A612AA-B62F-1122-7E6D-E6F41BEB35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7DBDEE6-A666-CD09-EC31-1D03317561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03510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582DB-A76C-0A55-B971-9BAFD2C77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7B492-1498-7D9C-A620-3B081E2F6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98" y="1623751"/>
            <a:ext cx="4598669" cy="499655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506D-3CA4-AF8F-15A3-AE202F181B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267C9-86B9-00D1-082C-1FB61CC5F6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30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23DA35-9A55-2C59-6519-DDC92904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ו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ורשבסקי</a:t>
            </a:r>
            <a:r>
              <a:rPr lang="he-IL" sz="2800" dirty="0"/>
              <a:t>– משד' שמואל מאיר עד רח' הרב נריה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2C6D2-9B27-A8AB-4B0F-93F3DE8B91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8C347A8-9560-B694-B6DB-149B2151D860}"/>
              </a:ext>
            </a:extLst>
          </p:cNvPr>
          <p:cNvSpPr/>
          <p:nvPr/>
        </p:nvSpPr>
        <p:spPr>
          <a:xfrm rot="18520676">
            <a:off x="5757557" y="3295274"/>
            <a:ext cx="5370272" cy="148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6890D9-2D4B-9DA6-7E94-023FF4AF9829}"/>
              </a:ext>
            </a:extLst>
          </p:cNvPr>
          <p:cNvSpPr txBox="1">
            <a:spLocks/>
          </p:cNvSpPr>
          <p:nvPr/>
        </p:nvSpPr>
        <p:spPr>
          <a:xfrm>
            <a:off x="257302" y="1600652"/>
            <a:ext cx="4356443" cy="4865984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מאסף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330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4.5%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5% לאורך כ-100 מ'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50 קמ"ש</a:t>
            </a:r>
            <a:endParaRPr lang="en-US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 תנועה מקסימלי לשעה (עפ"י ספירות מנובמבר 2021)– כ 600 </a:t>
            </a:r>
            <a:r>
              <a:rPr lang="he-IL" sz="1600" dirty="0" err="1"/>
              <a:t>כ"ר</a:t>
            </a:r>
            <a:r>
              <a:rPr lang="he-IL" sz="1600" dirty="0"/>
              <a:t> לכיוון היציאה מהשכונה , כ 480 לכיוון הכניסה לשכונה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7" name="צורה חופשית: צורה 16">
            <a:extLst>
              <a:ext uri="{FF2B5EF4-FFF2-40B4-BE49-F238E27FC236}">
                <a16:creationId xmlns:a16="http://schemas.microsoft.com/office/drawing/2014/main" id="{A023D757-2E03-A60D-17C8-89EBA682E144}"/>
              </a:ext>
            </a:extLst>
          </p:cNvPr>
          <p:cNvSpPr/>
          <p:nvPr/>
        </p:nvSpPr>
        <p:spPr>
          <a:xfrm>
            <a:off x="7626927" y="1963882"/>
            <a:ext cx="1932709" cy="3034145"/>
          </a:xfrm>
          <a:custGeom>
            <a:avLst/>
            <a:gdLst>
              <a:gd name="connsiteX0" fmla="*/ 1932709 w 1932709"/>
              <a:gd name="connsiteY0" fmla="*/ 0 h 3034145"/>
              <a:gd name="connsiteX1" fmla="*/ 1558637 w 1932709"/>
              <a:gd name="connsiteY1" fmla="*/ 1163782 h 3034145"/>
              <a:gd name="connsiteX2" fmla="*/ 0 w 1932709"/>
              <a:gd name="connsiteY2" fmla="*/ 3034145 h 303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2709" h="3034145">
                <a:moveTo>
                  <a:pt x="1932709" y="0"/>
                </a:moveTo>
                <a:cubicBezTo>
                  <a:pt x="1906732" y="329045"/>
                  <a:pt x="1880755" y="658091"/>
                  <a:pt x="1558637" y="1163782"/>
                </a:cubicBezTo>
                <a:cubicBezTo>
                  <a:pt x="1236519" y="1669473"/>
                  <a:pt x="618259" y="2351809"/>
                  <a:pt x="0" y="3034145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E3406F3-0EBE-686D-80A1-F60AE21949F3}"/>
              </a:ext>
            </a:extLst>
          </p:cNvPr>
          <p:cNvSpPr txBox="1">
            <a:spLocks/>
          </p:cNvSpPr>
          <p:nvPr/>
        </p:nvSpPr>
        <p:spPr>
          <a:xfrm>
            <a:off x="8963166" y="3480954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L=260m , g=4%</a:t>
            </a:r>
          </a:p>
        </p:txBody>
      </p:sp>
      <p:sp>
        <p:nvSpPr>
          <p:cNvPr id="20" name="צורה חופשית: צורה 19">
            <a:extLst>
              <a:ext uri="{FF2B5EF4-FFF2-40B4-BE49-F238E27FC236}">
                <a16:creationId xmlns:a16="http://schemas.microsoft.com/office/drawing/2014/main" id="{7D6733B4-FCAF-1297-CED6-E1DAA55838A9}"/>
              </a:ext>
            </a:extLst>
          </p:cNvPr>
          <p:cNvSpPr/>
          <p:nvPr/>
        </p:nvSpPr>
        <p:spPr>
          <a:xfrm>
            <a:off x="6806045" y="4998027"/>
            <a:ext cx="810491" cy="862446"/>
          </a:xfrm>
          <a:custGeom>
            <a:avLst/>
            <a:gdLst>
              <a:gd name="connsiteX0" fmla="*/ 810491 w 810491"/>
              <a:gd name="connsiteY0" fmla="*/ 0 h 862446"/>
              <a:gd name="connsiteX1" fmla="*/ 405246 w 810491"/>
              <a:gd name="connsiteY1" fmla="*/ 592282 h 862446"/>
              <a:gd name="connsiteX2" fmla="*/ 0 w 810491"/>
              <a:gd name="connsiteY2" fmla="*/ 862446 h 86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0491" h="862446">
                <a:moveTo>
                  <a:pt x="810491" y="0"/>
                </a:moveTo>
                <a:cubicBezTo>
                  <a:pt x="675409" y="224270"/>
                  <a:pt x="540328" y="448541"/>
                  <a:pt x="405246" y="592282"/>
                </a:cubicBezTo>
                <a:cubicBezTo>
                  <a:pt x="270164" y="736023"/>
                  <a:pt x="135082" y="799234"/>
                  <a:pt x="0" y="862446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23668AB-C22D-B26F-D85B-566B9A7F02C6}"/>
              </a:ext>
            </a:extLst>
          </p:cNvPr>
          <p:cNvSpPr txBox="1">
            <a:spLocks/>
          </p:cNvSpPr>
          <p:nvPr/>
        </p:nvSpPr>
        <p:spPr>
          <a:xfrm>
            <a:off x="7425311" y="5396013"/>
            <a:ext cx="184496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L=100m , g=5%</a:t>
            </a:r>
          </a:p>
        </p:txBody>
      </p: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75D27513-0C8B-1C69-24E7-4478F877F297}"/>
              </a:ext>
            </a:extLst>
          </p:cNvPr>
          <p:cNvCxnSpPr>
            <a:cxnSpLocks/>
          </p:cNvCxnSpPr>
          <p:nvPr/>
        </p:nvCxnSpPr>
        <p:spPr>
          <a:xfrm rot="16375541" flipH="1" flipV="1">
            <a:off x="7888956" y="3779013"/>
            <a:ext cx="705141" cy="50926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76998E2-5F56-EFD1-2EE1-4BE22B100912}"/>
              </a:ext>
            </a:extLst>
          </p:cNvPr>
          <p:cNvSpPr txBox="1">
            <a:spLocks/>
          </p:cNvSpPr>
          <p:nvPr/>
        </p:nvSpPr>
        <p:spPr>
          <a:xfrm rot="18489781">
            <a:off x="7852958" y="3477703"/>
            <a:ext cx="455615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480</a:t>
            </a:r>
            <a:endParaRPr lang="he-IL" dirty="0"/>
          </a:p>
        </p:txBody>
      </p:sp>
      <p:cxnSp>
        <p:nvCxnSpPr>
          <p:cNvPr id="25" name="מחבר חץ ישר 24">
            <a:extLst>
              <a:ext uri="{FF2B5EF4-FFF2-40B4-BE49-F238E27FC236}">
                <a16:creationId xmlns:a16="http://schemas.microsoft.com/office/drawing/2014/main" id="{30D68F3C-9B46-8A64-4E6E-3D822038CCBB}"/>
              </a:ext>
            </a:extLst>
          </p:cNvPr>
          <p:cNvCxnSpPr>
            <a:cxnSpLocks/>
          </p:cNvCxnSpPr>
          <p:nvPr/>
        </p:nvCxnSpPr>
        <p:spPr>
          <a:xfrm flipV="1">
            <a:off x="8301166" y="3868662"/>
            <a:ext cx="477537" cy="72908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287DE2-9914-1ED4-E7EC-2C49CB7303A5}"/>
              </a:ext>
            </a:extLst>
          </p:cNvPr>
          <p:cNvSpPr txBox="1">
            <a:spLocks/>
          </p:cNvSpPr>
          <p:nvPr/>
        </p:nvSpPr>
        <p:spPr>
          <a:xfrm rot="18489781">
            <a:off x="8559073" y="4251194"/>
            <a:ext cx="622138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624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52131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193C-C37C-B109-0BA4-E6BC073F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7F26E-13A3-AAFA-ECC7-AB68CAB75E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79F778B-AF1C-BF21-4FA0-7731DA94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9E280D-3043-03A6-0B97-E2E886674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6124174-7069-3E74-EA5F-56C247384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31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DE03FD6A-441E-8D99-356D-EF8EB3B247C1}"/>
              </a:ext>
            </a:extLst>
          </p:cNvPr>
          <p:cNvCxnSpPr>
            <a:cxnSpLocks/>
          </p:cNvCxnSpPr>
          <p:nvPr/>
        </p:nvCxnSpPr>
        <p:spPr>
          <a:xfrm>
            <a:off x="9302465" y="3429000"/>
            <a:ext cx="168332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5DA9617C-9C6F-443C-7A33-B8E4471C71CA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1097490" y="3542413"/>
            <a:ext cx="0" cy="238760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67E24463-9E40-0D49-27FD-96D2C9967D54}"/>
              </a:ext>
            </a:extLst>
          </p:cNvPr>
          <p:cNvSpPr/>
          <p:nvPr/>
        </p:nvSpPr>
        <p:spPr>
          <a:xfrm>
            <a:off x="10985792" y="3315586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CFA80C70-8379-A861-C328-C8B452C81E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08CF15A-10F9-3903-A18A-F038A30B4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56" y="5449548"/>
            <a:ext cx="5275036" cy="983035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016DFA72-2902-4556-1A9E-11FFE13565AF}"/>
              </a:ext>
            </a:extLst>
          </p:cNvPr>
          <p:cNvSpPr/>
          <p:nvPr/>
        </p:nvSpPr>
        <p:spPr>
          <a:xfrm>
            <a:off x="4337883" y="2032934"/>
            <a:ext cx="4309157" cy="337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BBB4C8F2-AE91-BD59-F2D0-BC0E082B094E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3501284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ב'-ג' (מומלץ ג')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FontTx/>
              <a:buAutoNum type="arabicPeriod"/>
            </a:pPr>
            <a:r>
              <a:rPr lang="he-IL" sz="1600" dirty="0"/>
              <a:t>לא נדרש להרחיב את שביל האופניים מעבר לשביל סטנדרטי של 2.5 מ' בהתאם לשיפועים.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F33FD47-E3AA-F7E9-6B0D-F0BFEFA8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ו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ורשבסקי</a:t>
            </a:r>
            <a:r>
              <a:rPr lang="he-IL" sz="2800" dirty="0"/>
              <a:t>– משד' שמואל מאיר עד רח' הרב נריה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822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DD59B-4BA4-DCF4-8407-A80158F9A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960C9-283B-E6F9-E424-393617E37C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02D2-FD69-AF78-937F-3707046CD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32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424F6-4D9C-4C4B-4317-3797FE5C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ו </a:t>
            </a:r>
            <a:br>
              <a:rPr lang="he-IL" dirty="0"/>
            </a:br>
            <a:r>
              <a:rPr lang="he-IL" sz="2800" dirty="0"/>
              <a:t>רח' </a:t>
            </a:r>
            <a:r>
              <a:rPr lang="he-IL" sz="2800" dirty="0" err="1"/>
              <a:t>ורשבסקי</a:t>
            </a:r>
            <a:r>
              <a:rPr lang="he-IL" sz="2800" dirty="0"/>
              <a:t>– משד' שמואל מאיר עד רח' הרב נריה</a:t>
            </a:r>
            <a:br>
              <a:rPr lang="en-US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BBA442-2DAF-BFCC-273D-91651EA963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0AC85B2-F2DD-9808-075E-756E86A71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193"/>
            <a:ext cx="4563753" cy="172042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A420320-0657-39E2-F125-BD860F7E7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7" y="2904184"/>
            <a:ext cx="4560485" cy="172042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6C988AF-006B-64F3-0E50-E604F713D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" y="4659108"/>
            <a:ext cx="4570303" cy="1549780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7F5425D-7AC5-CE12-319D-1768823B944B}"/>
              </a:ext>
            </a:extLst>
          </p:cNvPr>
          <p:cNvSpPr txBox="1">
            <a:spLocks/>
          </p:cNvSpPr>
          <p:nvPr/>
        </p:nvSpPr>
        <p:spPr>
          <a:xfrm>
            <a:off x="5893102" y="1262193"/>
            <a:ext cx="6298898" cy="4857950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/>
              <a:t>חלו</a:t>
            </a:r>
            <a:r>
              <a:rPr lang="he-IL" sz="1400" b="1" dirty="0"/>
              <a:t>פה א </a:t>
            </a:r>
            <a:r>
              <a:rPr lang="he-IL" sz="1400" dirty="0"/>
              <a:t>' – תכנון שביל אופניים ע"ח ביטול חניות בצד הצפוני והסדרת תחנות אוטובוס כאנטי מפרץ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b="1" dirty="0"/>
              <a:t>חלופה ב</a:t>
            </a:r>
            <a:r>
              <a:rPr lang="he-IL" sz="1400" dirty="0"/>
              <a:t>' – תכנון שביל אופניים בצד הצפוני ע"ח נתיב נסיעה לרכב פרטי ,הרחוב מסתיים במעגל תנועה  חד נתיבי </a:t>
            </a:r>
            <a:r>
              <a:rPr lang="he-IL" sz="1400" dirty="0">
                <a:solidFill>
                  <a:srgbClr val="FF0000"/>
                </a:solidFill>
              </a:rPr>
              <a:t>(480 </a:t>
            </a:r>
            <a:r>
              <a:rPr lang="he-IL" sz="1400" dirty="0" err="1">
                <a:solidFill>
                  <a:srgbClr val="FF0000"/>
                </a:solidFill>
              </a:rPr>
              <a:t>כ"ר</a:t>
            </a:r>
            <a:r>
              <a:rPr lang="he-IL" sz="1400" dirty="0">
                <a:solidFill>
                  <a:srgbClr val="FF0000"/>
                </a:solidFill>
              </a:rPr>
              <a:t> בשעה העמוסה ביותר ביום לכיוון זה)</a:t>
            </a:r>
            <a:r>
              <a:rPr lang="he-IL" sz="1400" dirty="0"/>
              <a:t>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מומלץ לתכנן את שביל האופניים בצד הצפוני –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בחלופה ב' ביטול נתיב אחד מומלץ יותר בצד הצפוני בהתאם לנפחי התנועה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רצוי לקבל את תכנון שביל האופניים ההמשכי בשד' שמואל מאיר על מנת להחליט באיזה צד נכון יותר לתכנן את השביל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חלופה ב' בהתאם לאופי הרחוב מומלצת ביחס לחלופה א'.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3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4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71BBD31-E6FD-B514-F0D1-207A08F1BAD1}"/>
              </a:ext>
            </a:extLst>
          </p:cNvPr>
          <p:cNvSpPr txBox="1">
            <a:spLocks/>
          </p:cNvSpPr>
          <p:nvPr/>
        </p:nvSpPr>
        <p:spPr>
          <a:xfrm>
            <a:off x="4883282" y="2326962"/>
            <a:ext cx="65018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8B5530F-D502-A2B4-61D0-157C19C36031}"/>
              </a:ext>
            </a:extLst>
          </p:cNvPr>
          <p:cNvSpPr txBox="1">
            <a:spLocks/>
          </p:cNvSpPr>
          <p:nvPr/>
        </p:nvSpPr>
        <p:spPr>
          <a:xfrm>
            <a:off x="4883281" y="3708343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12C3AA6-6781-4910-506E-6696D07E6478}"/>
              </a:ext>
            </a:extLst>
          </p:cNvPr>
          <p:cNvSpPr txBox="1">
            <a:spLocks/>
          </p:cNvSpPr>
          <p:nvPr/>
        </p:nvSpPr>
        <p:spPr>
          <a:xfrm>
            <a:off x="4883281" y="5284892"/>
            <a:ext cx="72986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02666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9E8F-2DFB-D9A1-E18D-628DC5DF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סיכום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F3AAC-BBBB-6C86-41CD-80B5FCCED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23DFA-061C-E11E-11F7-735DEBEAF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33</a:t>
            </a:fld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F26B8-A02D-5239-55B1-867619A070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8ECBE2-5EC9-BC0D-3D8F-B98193FEC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7413" y="422496"/>
            <a:ext cx="7493427" cy="4371649"/>
          </a:xfrm>
        </p:spPr>
        <p:txBody>
          <a:bodyPr/>
          <a:lstStyle/>
          <a:p>
            <a:pPr lvl="1"/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בכלל הרחובות שנסקרו לתכנון שביל אופניים בשלב א ישנה היתכנות</a:t>
            </a:r>
          </a:p>
          <a:p>
            <a:pPr lvl="1"/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רמת ההפרדה המומלצת בכלל השבילים היא רמה ג' – שביל אופניים נפרד. זאת בכדי לייצר אחידות ברשת האופניים השכונתית שתתחבר לרשת העירונית</a:t>
            </a:r>
          </a:p>
          <a:p>
            <a:pPr lvl="1"/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בחלק מן הרחובות קיימים שיפועי אורך מאתגרים. בהתאם לכך יידרשו הרחבות מקומיות בשבילי האופניים בהתאם להנחיות</a:t>
            </a:r>
          </a:p>
          <a:p>
            <a:pPr lvl="1"/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החתך המומלץ לכל רחוב ייבחר לאחר שקלול כלל המאפיינים – עלות, התכנות לביטולי חניות ו/או צמצום נתיבים </a:t>
            </a:r>
            <a:r>
              <a:rPr lang="he-IL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וסטטוטוריקה</a:t>
            </a:r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קיימת</a:t>
            </a:r>
          </a:p>
          <a:p>
            <a:pPr lvl="1"/>
            <a:r>
              <a:rPr lang="he-IL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ביצוע שבילי אופניים ישפרו משמעותית את רשת האופניים השכונתית ויחברו מספר רב של בתי אב אל הרשת העירונית.</a:t>
            </a:r>
          </a:p>
        </p:txBody>
      </p:sp>
    </p:spTree>
    <p:extLst>
      <p:ext uri="{BB962C8B-B14F-4D97-AF65-F5344CB8AC3E}">
        <p14:creationId xmlns:p14="http://schemas.microsoft.com/office/powerpoint/2010/main" val="139460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E163-4380-B875-D05B-28AAF483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50893D-250C-EF1E-1C86-C1F32E61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545"/>
            <a:ext cx="10515600" cy="470172"/>
          </a:xfrm>
        </p:spPr>
        <p:txBody>
          <a:bodyPr/>
          <a:lstStyle/>
          <a:p>
            <a:r>
              <a:rPr lang="he-IL" dirty="0"/>
              <a:t>הגדרות בסיס לשבילי אופניים</a:t>
            </a:r>
            <a:br>
              <a:rPr lang="he-IL" dirty="0"/>
            </a:br>
            <a:r>
              <a:rPr lang="he-IL" sz="2400" dirty="0"/>
              <a:t>שיפועי שביל אופניים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196802-20C9-B62B-E2AD-A8C14644E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CB3E2B8-CD6C-CFF7-B0EE-30DA2E8D22F0}"/>
              </a:ext>
            </a:extLst>
          </p:cNvPr>
          <p:cNvSpPr txBox="1">
            <a:spLocks/>
          </p:cNvSpPr>
          <p:nvPr/>
        </p:nvSpPr>
        <p:spPr>
          <a:xfrm>
            <a:off x="6130752" y="1661379"/>
            <a:ext cx="5990376" cy="4849083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בהנחיות מובאים שיפועי האורך המקסימליים המומלצים בתכנון שבילי אופניים לפי הטבלה המוצגת</a:t>
            </a:r>
          </a:p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כאשר מסיבות שונות לא ניתן לשמור על האורך המרבי המומלץ לקטע המשופע, יש להרחיב את רוחב רצועת התנועה של האופניים. הרחבה זו נדרשת מסיבות בטיחות:</a:t>
            </a:r>
          </a:p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בשיפוע עולה - כדי להתאים את רוחב הרצועה למבנה תנועת הזיג-זג של הרוכב או למצב בו הרוכב הולך בצד אופניו. </a:t>
            </a:r>
          </a:p>
          <a:p>
            <a:pPr marL="0" lvl="2" indent="0">
              <a:buNone/>
            </a:pPr>
            <a:r>
              <a:rPr lang="he-IL" sz="1600" dirty="0">
                <a:latin typeface="Calibri" panose="020F0502020204030204" pitchFamily="34" charset="0"/>
                <a:cs typeface="Calibri" panose="020F0502020204030204" pitchFamily="34" charset="0"/>
              </a:rPr>
              <a:t>בשיפוע יורד - כדי להגן על רוכב האופניים הנוסע במהירות הגבוהה מזו שהוא מורגל לה בדרך כלל.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F4A6C31-7013-480D-8A8B-2A8CD669AA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58"/>
          <a:stretch>
            <a:fillRect/>
          </a:stretch>
        </p:blipFill>
        <p:spPr>
          <a:xfrm>
            <a:off x="70872" y="1698870"/>
            <a:ext cx="5919506" cy="306624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28472D2-9A86-6D0E-D982-C68708335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06" y="5159130"/>
            <a:ext cx="5512641" cy="1027314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B435B3-B2E1-BAEA-1490-29C431B535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793C-161C-E102-00B4-DF372178B3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90259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6281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FB83A-BEF2-0338-A6F7-FC84005D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EC907-A336-0982-5A5E-55F767039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BFB2D-358E-69EA-C58D-F23C2A62E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5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95A242-F285-41A0-0565-543A5E7E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א </a:t>
            </a:r>
            <a:br>
              <a:rPr lang="he-IL" dirty="0"/>
            </a:br>
            <a:r>
              <a:rPr lang="he-IL" sz="2800" dirty="0"/>
              <a:t>כביש 398 – משד' שמואל מאיר עד רח' </a:t>
            </a:r>
            <a:r>
              <a:rPr lang="he-IL" sz="2800" dirty="0" err="1"/>
              <a:t>ורהפטיג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ABA315-EBDD-A860-06C7-117E4CD15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4" name="תמונה 53">
            <a:extLst>
              <a:ext uri="{FF2B5EF4-FFF2-40B4-BE49-F238E27FC236}">
                <a16:creationId xmlns:a16="http://schemas.microsoft.com/office/drawing/2014/main" id="{C4E8C64E-A1F3-52A1-8EB8-AF604FCB4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2" y="1533302"/>
            <a:ext cx="4260377" cy="4953748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7E5B174-EB67-0475-5D48-0734A551E15F}"/>
              </a:ext>
            </a:extLst>
          </p:cNvPr>
          <p:cNvSpPr/>
          <p:nvPr/>
        </p:nvSpPr>
        <p:spPr>
          <a:xfrm rot="1471988">
            <a:off x="1495186" y="2281464"/>
            <a:ext cx="1039679" cy="4434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FB507D2-74BF-77F9-A5F3-C78C83461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175" y="1377591"/>
            <a:ext cx="7335538" cy="4632156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B1CBFE34-986D-600E-B677-18596BF20A07}"/>
              </a:ext>
            </a:extLst>
          </p:cNvPr>
          <p:cNvSpPr/>
          <p:nvPr/>
        </p:nvSpPr>
        <p:spPr>
          <a:xfrm rot="1471988">
            <a:off x="4549903" y="3245291"/>
            <a:ext cx="7330171" cy="12885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61481AA-6EAC-FCC4-F2E5-C5B587A6DA6D}"/>
              </a:ext>
            </a:extLst>
          </p:cNvPr>
          <p:cNvSpPr txBox="1">
            <a:spLocks/>
          </p:cNvSpPr>
          <p:nvPr/>
        </p:nvSpPr>
        <p:spPr>
          <a:xfrm>
            <a:off x="10324301" y="1446503"/>
            <a:ext cx="1458737" cy="455935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שכונת אום </a:t>
            </a:r>
            <a:r>
              <a:rPr lang="he-IL" sz="1600" dirty="0" err="1"/>
              <a:t>טובא</a:t>
            </a:r>
            <a:endParaRPr lang="he-IL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9C4E4E4-33C0-84F2-DFA2-20F15FE34A4F}"/>
              </a:ext>
            </a:extLst>
          </p:cNvPr>
          <p:cNvSpPr txBox="1">
            <a:spLocks/>
          </p:cNvSpPr>
          <p:nvPr/>
        </p:nvSpPr>
        <p:spPr>
          <a:xfrm>
            <a:off x="6173265" y="3788381"/>
            <a:ext cx="1157241" cy="465147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מוסדות חינוך</a:t>
            </a:r>
            <a:endParaRPr lang="he-IL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09B47D-C086-9B71-6C94-894DED13A71E}"/>
              </a:ext>
            </a:extLst>
          </p:cNvPr>
          <p:cNvSpPr txBox="1">
            <a:spLocks/>
          </p:cNvSpPr>
          <p:nvPr/>
        </p:nvSpPr>
        <p:spPr>
          <a:xfrm rot="1608343">
            <a:off x="8575793" y="3669752"/>
            <a:ext cx="1157241" cy="375675"/>
          </a:xfrm>
          <a:prstGeom prst="roundRect">
            <a:avLst>
              <a:gd name="adj" fmla="val 25343"/>
            </a:avLst>
          </a:prstGeom>
          <a:solidFill>
            <a:srgbClr val="E5F8ED">
              <a:alpha val="52941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כביש 398</a:t>
            </a:r>
            <a:endParaRPr lang="he-IL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267ED0-4A0B-BBBC-DD89-E3D9FA0C255A}"/>
              </a:ext>
            </a:extLst>
          </p:cNvPr>
          <p:cNvSpPr txBox="1">
            <a:spLocks/>
          </p:cNvSpPr>
          <p:nvPr/>
        </p:nvSpPr>
        <p:spPr>
          <a:xfrm rot="1608343">
            <a:off x="8575794" y="3669754"/>
            <a:ext cx="1157241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כביש 398</a:t>
            </a:r>
            <a:endParaRPr lang="he-I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14C412-3B2F-B11F-5637-4DF4F4C83405}"/>
              </a:ext>
            </a:extLst>
          </p:cNvPr>
          <p:cNvSpPr txBox="1">
            <a:spLocks/>
          </p:cNvSpPr>
          <p:nvPr/>
        </p:nvSpPr>
        <p:spPr>
          <a:xfrm rot="1608343">
            <a:off x="5849704" y="5141518"/>
            <a:ext cx="1548206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algn="r" rtl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>
                <a:solidFill>
                  <a:schemeClr val="accent4"/>
                </a:solidFill>
              </a:defRPr>
            </a:lvl1pPr>
            <a:lvl2pPr marL="388800" indent="-388800" algn="r" rtl="1" fontAlgn="ctr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>
                <a:solidFill>
                  <a:srgbClr val="000000"/>
                </a:solidFill>
              </a:defRPr>
            </a:lvl2pPr>
            <a:lvl3pPr marL="0" lvl="2" indent="0" algn="r" rtl="1" fontAlgn="ctr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None/>
              <a:defRPr sz="1600" b="0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/>
            </a:lvl5pPr>
            <a:lvl6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/>
            </a:lvl6pPr>
            <a:lvl7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/>
            </a:lvl7pPr>
            <a:lvl8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/>
            </a:lvl8pPr>
            <a:lvl9pPr marL="0" indent="0" algn="r" rtl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/>
            </a:lvl9pPr>
          </a:lstStyle>
          <a:p>
            <a:pPr lvl="2"/>
            <a:r>
              <a:rPr lang="he-IL" dirty="0"/>
              <a:t>שד' שמואל מאיר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1E02D95-EF5C-5DB1-A610-C652CAEEEE40}"/>
              </a:ext>
            </a:extLst>
          </p:cNvPr>
          <p:cNvSpPr txBox="1">
            <a:spLocks/>
          </p:cNvSpPr>
          <p:nvPr/>
        </p:nvSpPr>
        <p:spPr>
          <a:xfrm rot="16200000">
            <a:off x="4167116" y="3291587"/>
            <a:ext cx="1548206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שד' שמואל מאיר</a:t>
            </a:r>
            <a:endParaRPr lang="he-IL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248F25C-84E0-01FD-9842-E78061FC0618}"/>
              </a:ext>
            </a:extLst>
          </p:cNvPr>
          <p:cNvSpPr txBox="1">
            <a:spLocks/>
          </p:cNvSpPr>
          <p:nvPr/>
        </p:nvSpPr>
        <p:spPr>
          <a:xfrm rot="5079187">
            <a:off x="11125844" y="5434526"/>
            <a:ext cx="755295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 err="1"/>
              <a:t>ורהפטיג</a:t>
            </a:r>
            <a:endParaRPr lang="he-IL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8CAB08D-82D2-D22F-92EA-E94A69F7A420}"/>
              </a:ext>
            </a:extLst>
          </p:cNvPr>
          <p:cNvSpPr txBox="1">
            <a:spLocks/>
          </p:cNvSpPr>
          <p:nvPr/>
        </p:nvSpPr>
        <p:spPr>
          <a:xfrm rot="17658351">
            <a:off x="6986214" y="1907137"/>
            <a:ext cx="965137" cy="375675"/>
          </a:xfrm>
          <a:prstGeom prst="roundRect">
            <a:avLst>
              <a:gd name="adj" fmla="val 25343"/>
            </a:avLst>
          </a:prstGeom>
          <a:solidFill>
            <a:srgbClr val="E9F72D">
              <a:alpha val="50196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אל משאהד</a:t>
            </a:r>
            <a:endParaRPr lang="he-IL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665153F-35DA-7858-F5B1-35613420AF28}"/>
              </a:ext>
            </a:extLst>
          </p:cNvPr>
          <p:cNvSpPr txBox="1">
            <a:spLocks/>
          </p:cNvSpPr>
          <p:nvPr/>
        </p:nvSpPr>
        <p:spPr>
          <a:xfrm>
            <a:off x="10213198" y="2752427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ת. אוטובוס</a:t>
            </a:r>
            <a:endParaRPr lang="he-IL" dirty="0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86F27A27-DD25-7866-9253-A17F63264C5F}"/>
              </a:ext>
            </a:extLst>
          </p:cNvPr>
          <p:cNvSpPr/>
          <p:nvPr/>
        </p:nvSpPr>
        <p:spPr>
          <a:xfrm rot="2003276">
            <a:off x="7152238" y="3567065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2103F960-71D5-6E71-B382-4E952B641ADE}"/>
              </a:ext>
            </a:extLst>
          </p:cNvPr>
          <p:cNvSpPr/>
          <p:nvPr/>
        </p:nvSpPr>
        <p:spPr>
          <a:xfrm>
            <a:off x="11494264" y="2855428"/>
            <a:ext cx="298764" cy="181070"/>
          </a:xfrm>
          <a:prstGeom prst="rect">
            <a:avLst/>
          </a:prstGeom>
          <a:solidFill>
            <a:srgbClr val="E9F7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F522C156-09F0-093A-EA20-1F1E958EBEC2}"/>
              </a:ext>
            </a:extLst>
          </p:cNvPr>
          <p:cNvSpPr/>
          <p:nvPr/>
        </p:nvSpPr>
        <p:spPr>
          <a:xfrm>
            <a:off x="11487226" y="3332731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D04AF02-E7BE-7004-A342-990BD1BC8407}"/>
              </a:ext>
            </a:extLst>
          </p:cNvPr>
          <p:cNvSpPr txBox="1">
            <a:spLocks/>
          </p:cNvSpPr>
          <p:nvPr/>
        </p:nvSpPr>
        <p:spPr>
          <a:xfrm>
            <a:off x="10207518" y="3247227"/>
            <a:ext cx="115724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צומת מרומזר</a:t>
            </a:r>
            <a:endParaRPr lang="he-IL" dirty="0"/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B66DAF9E-FCE3-E536-099C-1D55813BE00C}"/>
              </a:ext>
            </a:extLst>
          </p:cNvPr>
          <p:cNvSpPr/>
          <p:nvPr/>
        </p:nvSpPr>
        <p:spPr>
          <a:xfrm>
            <a:off x="11055036" y="5092951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F08FE06D-47CD-A572-4F77-68357BB3F7D9}"/>
              </a:ext>
            </a:extLst>
          </p:cNvPr>
          <p:cNvSpPr/>
          <p:nvPr/>
        </p:nvSpPr>
        <p:spPr>
          <a:xfrm>
            <a:off x="6691777" y="2743112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29" name="אליפסה 28">
            <a:extLst>
              <a:ext uri="{FF2B5EF4-FFF2-40B4-BE49-F238E27FC236}">
                <a16:creationId xmlns:a16="http://schemas.microsoft.com/office/drawing/2014/main" id="{2BEF7E65-B287-6B65-99D1-8374658683FA}"/>
              </a:ext>
            </a:extLst>
          </p:cNvPr>
          <p:cNvSpPr/>
          <p:nvPr/>
        </p:nvSpPr>
        <p:spPr>
          <a:xfrm>
            <a:off x="5312383" y="2318699"/>
            <a:ext cx="298764" cy="2933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3382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A58C7-44E6-A5D6-5B55-445E6E3A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32C49-8220-1468-0C46-A78D2C72E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4D2B2-6570-18BC-C2B1-F54B93605A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F3BB1-B530-DA41-8968-02D16ADF9A6B}" type="slidenum">
              <a:rPr lang="he-IL" smtClean="0"/>
              <a:pPr/>
              <a:t>6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C99DE5-0678-FFE1-5B4C-E305A71E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א </a:t>
            </a:r>
            <a:br>
              <a:rPr lang="he-IL" dirty="0"/>
            </a:br>
            <a:r>
              <a:rPr lang="he-IL" sz="2800" dirty="0"/>
              <a:t>כביש 396 – משד' שמואל מאיר עד רח' </a:t>
            </a:r>
            <a:r>
              <a:rPr lang="he-IL" sz="2800" dirty="0" err="1"/>
              <a:t>ורהפטיג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62D6FF-7008-C7E3-A8A2-509C83B680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F08D5D9-54B0-E30B-255D-267244E9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160" y="1618356"/>
            <a:ext cx="7335538" cy="4632156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20C29E5E-0E6D-6301-3EDB-33F0D1BFF1B7}"/>
              </a:ext>
            </a:extLst>
          </p:cNvPr>
          <p:cNvSpPr/>
          <p:nvPr/>
        </p:nvSpPr>
        <p:spPr>
          <a:xfrm rot="1471988">
            <a:off x="4549903" y="3245291"/>
            <a:ext cx="7330171" cy="128855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E3AB61C-D261-3B6A-DC8A-B020DED404C8}"/>
              </a:ext>
            </a:extLst>
          </p:cNvPr>
          <p:cNvSpPr txBox="1">
            <a:spLocks/>
          </p:cNvSpPr>
          <p:nvPr/>
        </p:nvSpPr>
        <p:spPr>
          <a:xfrm>
            <a:off x="257302" y="1600652"/>
            <a:ext cx="4252475" cy="4322166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אופי המקטע – עורקי , בין עירוני</a:t>
            </a:r>
            <a:endParaRPr lang="en-US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אורך המקטע – 425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ממוצע – 6.5%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שיפוע מקסימלי – 10% (קטע באורך 200 מ')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מהירות נסיעה – 80 קמ"ש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dirty="0"/>
              <a:t>נפח תנועה מקסימלי לשעה (עפ"י ספירות מנובמבר 2021)– כ 2000 </a:t>
            </a:r>
            <a:r>
              <a:rPr lang="he-IL" sz="1600" dirty="0" err="1"/>
              <a:t>כ"ר</a:t>
            </a: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CAAE16A1-2F4E-41DC-C7BC-83A7CEC424B7}"/>
              </a:ext>
            </a:extLst>
          </p:cNvPr>
          <p:cNvSpPr/>
          <p:nvPr/>
        </p:nvSpPr>
        <p:spPr>
          <a:xfrm>
            <a:off x="5628007" y="2353795"/>
            <a:ext cx="2067439" cy="1004405"/>
          </a:xfrm>
          <a:custGeom>
            <a:avLst/>
            <a:gdLst>
              <a:gd name="connsiteX0" fmla="*/ 0 w 2372007"/>
              <a:gd name="connsiteY0" fmla="*/ 0 h 1176951"/>
              <a:gd name="connsiteX1" fmla="*/ 932506 w 2372007"/>
              <a:gd name="connsiteY1" fmla="*/ 235391 h 1176951"/>
              <a:gd name="connsiteX2" fmla="*/ 2372007 w 2372007"/>
              <a:gd name="connsiteY2" fmla="*/ 1176951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007" h="1176951">
                <a:moveTo>
                  <a:pt x="0" y="0"/>
                </a:moveTo>
                <a:cubicBezTo>
                  <a:pt x="268586" y="19616"/>
                  <a:pt x="537172" y="39233"/>
                  <a:pt x="932506" y="235391"/>
                </a:cubicBezTo>
                <a:cubicBezTo>
                  <a:pt x="1327840" y="431549"/>
                  <a:pt x="1849923" y="804250"/>
                  <a:pt x="2372007" y="117695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EB9C28C-AC39-B808-D09D-6A2378D7F3BA}"/>
              </a:ext>
            </a:extLst>
          </p:cNvPr>
          <p:cNvSpPr txBox="1">
            <a:spLocks/>
          </p:cNvSpPr>
          <p:nvPr/>
        </p:nvSpPr>
        <p:spPr>
          <a:xfrm rot="1622458">
            <a:off x="5930822" y="2264056"/>
            <a:ext cx="2043720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L=130m , g=5. 5%</a:t>
            </a:r>
          </a:p>
        </p:txBody>
      </p:sp>
      <p:sp>
        <p:nvSpPr>
          <p:cNvPr id="21" name="צורה חופשית: צורה 20">
            <a:extLst>
              <a:ext uri="{FF2B5EF4-FFF2-40B4-BE49-F238E27FC236}">
                <a16:creationId xmlns:a16="http://schemas.microsoft.com/office/drawing/2014/main" id="{4B500B30-97C0-91E4-3C78-1D44D49A6DC7}"/>
              </a:ext>
            </a:extLst>
          </p:cNvPr>
          <p:cNvSpPr/>
          <p:nvPr/>
        </p:nvSpPr>
        <p:spPr>
          <a:xfrm>
            <a:off x="7695447" y="3358200"/>
            <a:ext cx="2113014" cy="1324637"/>
          </a:xfrm>
          <a:custGeom>
            <a:avLst/>
            <a:gdLst>
              <a:gd name="connsiteX0" fmla="*/ 0 w 1982709"/>
              <a:gd name="connsiteY0" fmla="*/ 0 h 1204111"/>
              <a:gd name="connsiteX1" fmla="*/ 986827 w 1982709"/>
              <a:gd name="connsiteY1" fmla="*/ 760492 h 1204111"/>
              <a:gd name="connsiteX2" fmla="*/ 1321806 w 1982709"/>
              <a:gd name="connsiteY2" fmla="*/ 923454 h 1204111"/>
              <a:gd name="connsiteX3" fmla="*/ 1647730 w 1982709"/>
              <a:gd name="connsiteY3" fmla="*/ 1077363 h 1204111"/>
              <a:gd name="connsiteX4" fmla="*/ 1982709 w 1982709"/>
              <a:gd name="connsiteY4" fmla="*/ 1204111 h 120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2709" h="1204111">
                <a:moveTo>
                  <a:pt x="0" y="0"/>
                </a:moveTo>
                <a:cubicBezTo>
                  <a:pt x="383263" y="303291"/>
                  <a:pt x="766526" y="606583"/>
                  <a:pt x="986827" y="760492"/>
                </a:cubicBezTo>
                <a:cubicBezTo>
                  <a:pt x="1207128" y="914401"/>
                  <a:pt x="1211656" y="870642"/>
                  <a:pt x="1321806" y="923454"/>
                </a:cubicBezTo>
                <a:cubicBezTo>
                  <a:pt x="1431956" y="976266"/>
                  <a:pt x="1537579" y="1030587"/>
                  <a:pt x="1647730" y="1077363"/>
                </a:cubicBezTo>
                <a:cubicBezTo>
                  <a:pt x="1757881" y="1124139"/>
                  <a:pt x="1870295" y="1164125"/>
                  <a:pt x="1982709" y="120411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9E22D50-747C-B779-3387-978963464586}"/>
              </a:ext>
            </a:extLst>
          </p:cNvPr>
          <p:cNvSpPr txBox="1">
            <a:spLocks/>
          </p:cNvSpPr>
          <p:nvPr/>
        </p:nvSpPr>
        <p:spPr>
          <a:xfrm rot="1986281">
            <a:off x="7755079" y="3635125"/>
            <a:ext cx="2043720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L=200m , g=10%</a:t>
            </a:r>
          </a:p>
        </p:txBody>
      </p:sp>
      <p:sp>
        <p:nvSpPr>
          <p:cNvPr id="23" name="צורה חופשית: צורה 22">
            <a:extLst>
              <a:ext uri="{FF2B5EF4-FFF2-40B4-BE49-F238E27FC236}">
                <a16:creationId xmlns:a16="http://schemas.microsoft.com/office/drawing/2014/main" id="{6F5B98C5-9F37-587F-3A9C-3598402A409A}"/>
              </a:ext>
            </a:extLst>
          </p:cNvPr>
          <p:cNvSpPr/>
          <p:nvPr/>
        </p:nvSpPr>
        <p:spPr>
          <a:xfrm>
            <a:off x="9868277" y="4716855"/>
            <a:ext cx="1530036" cy="416460"/>
          </a:xfrm>
          <a:custGeom>
            <a:avLst/>
            <a:gdLst>
              <a:gd name="connsiteX0" fmla="*/ 0 w 1530036"/>
              <a:gd name="connsiteY0" fmla="*/ 0 h 416460"/>
              <a:gd name="connsiteX1" fmla="*/ 425513 w 1530036"/>
              <a:gd name="connsiteY1" fmla="*/ 153909 h 416460"/>
              <a:gd name="connsiteX2" fmla="*/ 1140737 w 1530036"/>
              <a:gd name="connsiteY2" fmla="*/ 371193 h 416460"/>
              <a:gd name="connsiteX3" fmla="*/ 1530036 w 1530036"/>
              <a:gd name="connsiteY3" fmla="*/ 416460 h 41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0036" h="416460">
                <a:moveTo>
                  <a:pt x="0" y="0"/>
                </a:moveTo>
                <a:cubicBezTo>
                  <a:pt x="117695" y="46022"/>
                  <a:pt x="235390" y="92044"/>
                  <a:pt x="425513" y="153909"/>
                </a:cubicBezTo>
                <a:cubicBezTo>
                  <a:pt x="615636" y="215775"/>
                  <a:pt x="956650" y="327435"/>
                  <a:pt x="1140737" y="371193"/>
                </a:cubicBezTo>
                <a:cubicBezTo>
                  <a:pt x="1324824" y="414951"/>
                  <a:pt x="1427430" y="415705"/>
                  <a:pt x="1530036" y="41646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C929873-3507-5C28-26D3-85B5AE75BDC1}"/>
              </a:ext>
            </a:extLst>
          </p:cNvPr>
          <p:cNvSpPr txBox="1">
            <a:spLocks/>
          </p:cNvSpPr>
          <p:nvPr/>
        </p:nvSpPr>
        <p:spPr>
          <a:xfrm rot="742525">
            <a:off x="9848039" y="4500236"/>
            <a:ext cx="1801183" cy="360550"/>
          </a:xfrm>
          <a:prstGeom prst="roundRect">
            <a:avLst>
              <a:gd name="adj" fmla="val 25343"/>
            </a:avLst>
          </a:prstGeom>
          <a:solidFill>
            <a:srgbClr val="63A4F7">
              <a:alpha val="70980"/>
            </a:srgbClr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1600" dirty="0"/>
              <a:t>L=120m , g=6.25%</a:t>
            </a:r>
          </a:p>
        </p:txBody>
      </p: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E2D4CBE8-12EB-AFCD-43C4-651DAA90A2BA}"/>
              </a:ext>
            </a:extLst>
          </p:cNvPr>
          <p:cNvCxnSpPr>
            <a:cxnSpLocks/>
          </p:cNvCxnSpPr>
          <p:nvPr/>
        </p:nvCxnSpPr>
        <p:spPr>
          <a:xfrm flipH="1" flipV="1">
            <a:off x="8277357" y="2969281"/>
            <a:ext cx="617261" cy="38891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מחבר חץ ישר 31">
            <a:extLst>
              <a:ext uri="{FF2B5EF4-FFF2-40B4-BE49-F238E27FC236}">
                <a16:creationId xmlns:a16="http://schemas.microsoft.com/office/drawing/2014/main" id="{79DCB140-EC12-9E81-2CC2-4CC20D677D98}"/>
              </a:ext>
            </a:extLst>
          </p:cNvPr>
          <p:cNvCxnSpPr>
            <a:cxnSpLocks/>
          </p:cNvCxnSpPr>
          <p:nvPr/>
        </p:nvCxnSpPr>
        <p:spPr>
          <a:xfrm>
            <a:off x="7848655" y="4214506"/>
            <a:ext cx="562540" cy="43673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AD15ACC-8E67-83EE-489F-0F5437DB65BE}"/>
              </a:ext>
            </a:extLst>
          </p:cNvPr>
          <p:cNvSpPr txBox="1">
            <a:spLocks/>
          </p:cNvSpPr>
          <p:nvPr/>
        </p:nvSpPr>
        <p:spPr>
          <a:xfrm rot="2114240">
            <a:off x="7533008" y="4467303"/>
            <a:ext cx="729128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2137</a:t>
            </a:r>
            <a:endParaRPr lang="he-IL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77670877-0A39-3E32-A708-B5EB9577C8A0}"/>
              </a:ext>
            </a:extLst>
          </p:cNvPr>
          <p:cNvSpPr txBox="1">
            <a:spLocks/>
          </p:cNvSpPr>
          <p:nvPr/>
        </p:nvSpPr>
        <p:spPr>
          <a:xfrm rot="2114240">
            <a:off x="8419343" y="2766726"/>
            <a:ext cx="729128" cy="392911"/>
          </a:xfrm>
          <a:prstGeom prst="roundRect">
            <a:avLst>
              <a:gd name="adj" fmla="val 25343"/>
            </a:avLst>
          </a:prstGeom>
          <a:solidFill>
            <a:srgbClr val="92D050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1963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240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502B-C5EB-C2A8-9957-21CBFFE0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D7C8E-D23A-BD95-BD01-0D3857BA53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58208BB-1850-9911-C0F4-774FA6B00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49" b="17726"/>
          <a:stretch>
            <a:fillRect/>
          </a:stretch>
        </p:blipFill>
        <p:spPr>
          <a:xfrm>
            <a:off x="8811492" y="1523538"/>
            <a:ext cx="3260142" cy="4957747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7F95572-256D-3CEE-6A0D-00B5D804F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7874" y="6466636"/>
            <a:ext cx="753366" cy="230309"/>
          </a:xfrm>
        </p:spPr>
        <p:txBody>
          <a:bodyPr/>
          <a:lstStyle/>
          <a:p>
            <a:r>
              <a:rPr lang="he-IL" dirty="0"/>
              <a:t>eliabs.com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303A1B-AA1F-898F-901D-30A1913997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0277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7</a:t>
            </a:fld>
            <a:endParaRPr lang="he-IL" dirty="0"/>
          </a:p>
        </p:txBody>
      </p: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58ECE66D-9700-830D-8DC3-51133D058A82}"/>
              </a:ext>
            </a:extLst>
          </p:cNvPr>
          <p:cNvCxnSpPr>
            <a:cxnSpLocks/>
          </p:cNvCxnSpPr>
          <p:nvPr/>
        </p:nvCxnSpPr>
        <p:spPr>
          <a:xfrm>
            <a:off x="9372600" y="1704109"/>
            <a:ext cx="256655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5EA07DA-5899-49FC-1838-0B29BAC27F92}"/>
              </a:ext>
            </a:extLst>
          </p:cNvPr>
          <p:cNvCxnSpPr>
            <a:cxnSpLocks/>
          </p:cNvCxnSpPr>
          <p:nvPr/>
        </p:nvCxnSpPr>
        <p:spPr>
          <a:xfrm>
            <a:off x="11939154" y="1704109"/>
            <a:ext cx="0" cy="420831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61DBBA9E-CAC4-AD3E-16EE-889407FF8514}"/>
              </a:ext>
            </a:extLst>
          </p:cNvPr>
          <p:cNvSpPr/>
          <p:nvPr/>
        </p:nvSpPr>
        <p:spPr>
          <a:xfrm>
            <a:off x="11817064" y="1601969"/>
            <a:ext cx="223395" cy="226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BC2EA48A-60B7-CB5D-37BB-35AD359C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א </a:t>
            </a:r>
            <a:br>
              <a:rPr lang="he-IL" dirty="0"/>
            </a:br>
            <a:r>
              <a:rPr lang="he-IL" sz="2800" dirty="0"/>
              <a:t>כביש 396 – משד' שמואל מאיר עד רח' </a:t>
            </a:r>
            <a:r>
              <a:rPr lang="he-IL" sz="2800" dirty="0" err="1"/>
              <a:t>ורהפטיג</a:t>
            </a:r>
            <a:endParaRPr lang="he-IL" dirty="0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6C8051A9-22E7-69B3-38AB-7445AC82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t="6728" r="26221" b="3385"/>
          <a:stretch>
            <a:fillRect/>
          </a:stretch>
        </p:blipFill>
        <p:spPr>
          <a:xfrm>
            <a:off x="4161278" y="1597874"/>
            <a:ext cx="4517736" cy="306354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ECFCA19B-7CC2-A664-8EC1-9A41CD993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429" y="5315382"/>
            <a:ext cx="6177709" cy="1151254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33817F00-E731-8D37-4721-9F146A884D7F}"/>
              </a:ext>
            </a:extLst>
          </p:cNvPr>
          <p:cNvSpPr/>
          <p:nvPr/>
        </p:nvSpPr>
        <p:spPr>
          <a:xfrm>
            <a:off x="4337883" y="2368068"/>
            <a:ext cx="4309157" cy="72339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4BA04332-2A1A-87C9-3CB8-1F5AE502FD99}"/>
              </a:ext>
            </a:extLst>
          </p:cNvPr>
          <p:cNvSpPr/>
          <p:nvPr/>
        </p:nvSpPr>
        <p:spPr>
          <a:xfrm>
            <a:off x="4337981" y="4128235"/>
            <a:ext cx="4309157" cy="405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rgbClr val="FF0000"/>
              </a:solidFill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414CD2A-F66D-D07A-35D1-B4547F89BD63}"/>
              </a:ext>
            </a:extLst>
          </p:cNvPr>
          <p:cNvSpPr txBox="1">
            <a:spLocks/>
          </p:cNvSpPr>
          <p:nvPr/>
        </p:nvSpPr>
        <p:spPr>
          <a:xfrm>
            <a:off x="257303" y="1600652"/>
            <a:ext cx="3628898" cy="3484421"/>
          </a:xfrm>
          <a:prstGeom prst="roundRect">
            <a:avLst>
              <a:gd name="adj" fmla="val 25343"/>
            </a:avLst>
          </a:prstGeom>
          <a:solidFill>
            <a:srgbClr val="FFC6C6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600" b="1" dirty="0"/>
              <a:t>בהתאם לנפחי התנועה והשיפועים הקיימים במקטע: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נדרשת רמת הפרדה ג'</a:t>
            </a:r>
          </a:p>
          <a:p>
            <a:pPr marL="342900" lvl="2" indent="-342900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he-IL" sz="1600" dirty="0"/>
              <a:t>נדרש להרחיב את שביל האופניים ב 1.2 מ' במקטע האמצעי לאורך כ-200 מ' , </a:t>
            </a:r>
            <a:r>
              <a:rPr lang="he-IL" sz="1600" dirty="0" err="1"/>
              <a:t>ובכ</a:t>
            </a:r>
            <a:r>
              <a:rPr lang="he-IL" sz="1600" dirty="0"/>
              <a:t> 0.5 מ' במקטעים הצדדיים לאורך כ 250 מ'.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35759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60E40-A4EF-8626-78EE-5215F47B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C9071A-F886-FEA5-FB74-9CF12B201431}"/>
              </a:ext>
            </a:extLst>
          </p:cNvPr>
          <p:cNvSpPr txBox="1">
            <a:spLocks/>
          </p:cNvSpPr>
          <p:nvPr/>
        </p:nvSpPr>
        <p:spPr>
          <a:xfrm>
            <a:off x="5986021" y="1363650"/>
            <a:ext cx="6205979" cy="5333295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עקרונות: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לשמר ככל הניתן את הכביש הקיים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מהירות 80 קמ"ש וכמות נמוכה מאוד של </a:t>
            </a:r>
            <a:r>
              <a:rPr lang="he-IL" sz="1400" dirty="0" err="1"/>
              <a:t>ה"ר</a:t>
            </a:r>
            <a:r>
              <a:rPr lang="he-IL" sz="1400" dirty="0"/>
              <a:t>- מאפשרים חשיבה על רכיבה רחוק מאזור הנסיעה בשונה מרחובות עירוניים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שיפועים משמעותיים בחלק מהתוואי דורשים הרחבת השביל אופניים, הרחבה ל-3.7 מ'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בכדי לעמוד בתנאי ההרחבה של השביל, או שמייצרים שינוי משמעותי בחתך הדרך או שמצדיקים עמידה חלקית בהנחיות עקב כמות נמוכה של </a:t>
            </a:r>
            <a:r>
              <a:rPr lang="he-IL" sz="1400" dirty="0" err="1"/>
              <a:t>ה"ר</a:t>
            </a:r>
            <a:r>
              <a:rPr lang="he-IL" sz="1400" dirty="0"/>
              <a:t> ורוכבים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מומלץ לתכנן את השביל בצד צפון – בצד הדרומי קיים קיר ומדרון ובצד הצפוני יש </a:t>
            </a:r>
            <a:r>
              <a:rPr lang="he-IL" sz="1400" dirty="0" err="1"/>
              <a:t>דיקורים</a:t>
            </a:r>
            <a:endParaRPr lang="he-IL" sz="1400" dirty="0"/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400" dirty="0"/>
              <a:t>רצוי  לקבל את תכנון שביל האופניים ההמשכי לכיוון שד' שמואל מאיר על מנת לבחון את ההתחברות בין השבילים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76471-2858-0160-EDB9-1583C4A82E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071" y="6466636"/>
            <a:ext cx="753366" cy="230309"/>
          </a:xfrm>
        </p:spPr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2DBE-CF37-052A-E23E-5AF3587846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2456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8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600717-12DB-1D30-98C2-DF8B23AC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א </a:t>
            </a:r>
            <a:br>
              <a:rPr lang="he-IL" dirty="0"/>
            </a:br>
            <a:r>
              <a:rPr lang="he-IL" sz="2800" dirty="0"/>
              <a:t>כביש 396 – משד' שמואל מאיר עד רח' </a:t>
            </a:r>
            <a:r>
              <a:rPr lang="he-IL" sz="2800" dirty="0" err="1"/>
              <a:t>ורהפטיג</a:t>
            </a:r>
            <a:br>
              <a:rPr lang="en-US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9AD53-0325-E30F-A4F4-99F84D3C93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BA7BD62-648D-775C-96FD-656746DC8D3A}"/>
              </a:ext>
            </a:extLst>
          </p:cNvPr>
          <p:cNvSpPr txBox="1">
            <a:spLocks/>
          </p:cNvSpPr>
          <p:nvPr/>
        </p:nvSpPr>
        <p:spPr>
          <a:xfrm>
            <a:off x="5172071" y="2365158"/>
            <a:ext cx="45770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F5ECFE2-43D6-D548-D285-1CBBC3312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" y="1569246"/>
            <a:ext cx="5112653" cy="17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8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7343D-2E81-A5DA-7B63-FEFF0B337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D078CD-5052-3F54-0B90-202ABC26555C}"/>
              </a:ext>
            </a:extLst>
          </p:cNvPr>
          <p:cNvSpPr txBox="1">
            <a:spLocks/>
          </p:cNvSpPr>
          <p:nvPr/>
        </p:nvSpPr>
        <p:spPr>
          <a:xfrm>
            <a:off x="6096000" y="3641954"/>
            <a:ext cx="6096000" cy="2824682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/>
              <a:t>חלופה א' </a:t>
            </a:r>
            <a:r>
              <a:rPr lang="he-IL" sz="1300" dirty="0"/>
              <a:t>– שמירה על חתך קיים. תכנון שביל אופניים עם שמירת מדרכה צפונית , ניתן לתכנן הרחבות לשביל של 0.5 מ' בלבד (לא תואם הנחיות) ע"ח הצרת מדרכה ל-2.0 מ' עקב מיעוט </a:t>
            </a:r>
            <a:r>
              <a:rPr lang="he-IL" sz="1300" dirty="0" err="1"/>
              <a:t>ה"ר</a:t>
            </a:r>
            <a:r>
              <a:rPr lang="he-IL" sz="1300" dirty="0"/>
              <a:t>  באזורים עם השיפוע החד.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b="1" dirty="0"/>
              <a:t>חלופה ב</a:t>
            </a:r>
            <a:r>
              <a:rPr lang="he-IL" sz="1300" dirty="0"/>
              <a:t>' – ביטול מדרכה צפונית ובמקומה תכנון שביל אופניים עקב מיעוט </a:t>
            </a:r>
            <a:r>
              <a:rPr lang="he-IL" sz="1300" dirty="0" err="1"/>
              <a:t>ה"ר</a:t>
            </a:r>
            <a:r>
              <a:rPr lang="he-IL" sz="1300" dirty="0"/>
              <a:t> . תכנון שביל תקני כולל הרחבות והפרדה של 1.8 מ' מאזור נסיעה. 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he-IL" sz="1300" dirty="0"/>
              <a:t>חלופה א' מומלצת מאחר ונראה שאין ריבוי הולכי רגל וכמות הרוכבים לא תהיה גדולה ולכן נראה שניתן להוריד את דרישת ההנחיות להרחבות.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AD168-1FDE-870B-3C06-E3DB4C3FF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071" y="6466636"/>
            <a:ext cx="753366" cy="230309"/>
          </a:xfrm>
        </p:spPr>
        <p:txBody>
          <a:bodyPr/>
          <a:lstStyle/>
          <a:p>
            <a:r>
              <a:rPr lang="he-IL"/>
              <a:t>eliabs.com</a:t>
            </a: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6CD42-D131-AD7D-35A0-AAA996B16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2456" y="6466636"/>
            <a:ext cx="612311" cy="230309"/>
          </a:xfrm>
        </p:spPr>
        <p:txBody>
          <a:bodyPr/>
          <a:lstStyle/>
          <a:p>
            <a:fld id="{AD8F3BB1-B530-DA41-8968-02D16ADF9A6B}" type="slidenum">
              <a:rPr lang="he-IL" smtClean="0"/>
              <a:pPr/>
              <a:t>9</a:t>
            </a:fld>
            <a:endParaRPr lang="he-I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3F334C-CF3E-1E37-A866-6C45FCEC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98"/>
            <a:ext cx="10515600" cy="832277"/>
          </a:xfrm>
        </p:spPr>
        <p:txBody>
          <a:bodyPr/>
          <a:lstStyle/>
          <a:p>
            <a:r>
              <a:rPr lang="he-IL" dirty="0"/>
              <a:t>מקטע א </a:t>
            </a:r>
            <a:br>
              <a:rPr lang="he-IL" dirty="0"/>
            </a:br>
            <a:r>
              <a:rPr lang="he-IL" sz="2800" dirty="0"/>
              <a:t>כביש 396 – משד' שמואל מאיר עד רח' </a:t>
            </a:r>
            <a:r>
              <a:rPr lang="he-IL" sz="2800" dirty="0" err="1"/>
              <a:t>ורהפטיג</a:t>
            </a:r>
            <a:br>
              <a:rPr lang="en-US" sz="2800" dirty="0"/>
            </a:br>
            <a:r>
              <a:rPr lang="he-IL" sz="2800" dirty="0"/>
              <a:t>חתכים</a:t>
            </a:r>
            <a:endParaRPr lang="he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F1981A-BF0D-DD5B-1515-87C703FA59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1AA3F9-0AED-9729-BF4F-59A82260F273}"/>
              </a:ext>
            </a:extLst>
          </p:cNvPr>
          <p:cNvSpPr txBox="1">
            <a:spLocks/>
          </p:cNvSpPr>
          <p:nvPr/>
        </p:nvSpPr>
        <p:spPr>
          <a:xfrm>
            <a:off x="5172071" y="2365158"/>
            <a:ext cx="457701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קיים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327DFD2-C28D-1BAE-EB66-48123CC5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8" y="1495910"/>
            <a:ext cx="5112653" cy="1727365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9BF4712-CF90-A0EC-B8DA-4B58BA8D2CEF}"/>
              </a:ext>
            </a:extLst>
          </p:cNvPr>
          <p:cNvSpPr txBox="1">
            <a:spLocks/>
          </p:cNvSpPr>
          <p:nvPr/>
        </p:nvSpPr>
        <p:spPr>
          <a:xfrm>
            <a:off x="5134598" y="4092523"/>
            <a:ext cx="75143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א</a:t>
            </a:r>
            <a:endParaRPr lang="he-IL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3DA2C8-1B7E-677F-06D7-BCBE3FF13A14}"/>
              </a:ext>
            </a:extLst>
          </p:cNvPr>
          <p:cNvSpPr txBox="1">
            <a:spLocks/>
          </p:cNvSpPr>
          <p:nvPr/>
        </p:nvSpPr>
        <p:spPr>
          <a:xfrm>
            <a:off x="5191104" y="5457878"/>
            <a:ext cx="751438" cy="392911"/>
          </a:xfrm>
          <a:prstGeom prst="roundRect">
            <a:avLst>
              <a:gd name="adj" fmla="val 25343"/>
            </a:avLst>
          </a:prstGeom>
          <a:solidFill>
            <a:schemeClr val="accent3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r" defTabSz="914400" rtl="1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22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88800" indent="-388800" algn="r" defTabSz="914400" rtl="1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2600"/>
              </a:spcAft>
              <a:buSzPct val="16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700" b="0" i="0" kern="120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500" b="1" i="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r" defTabSz="914400" rtl="1" eaLnBrk="1" latinLnBrk="0" hangingPunct="1">
              <a:lnSpc>
                <a:spcPct val="100000"/>
              </a:lnSpc>
              <a:spcBef>
                <a:spcPts val="0"/>
              </a:spcBef>
              <a:buFont typeface="Open Sans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he-IL" sz="1600" dirty="0"/>
              <a:t>חלופה ב</a:t>
            </a:r>
            <a:endParaRPr lang="he-IL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C922EC6-894C-BD61-C215-949082038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09" y="3223275"/>
            <a:ext cx="4983039" cy="33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9671"/>
      </p:ext>
    </p:extLst>
  </p:cSld>
  <p:clrMapOvr>
    <a:masterClrMapping/>
  </p:clrMapOvr>
</p:sld>
</file>

<file path=ppt/theme/theme1.xml><?xml version="1.0" encoding="utf-8"?>
<a:theme xmlns:a="http://schemas.openxmlformats.org/drawingml/2006/main" name="ELIABS">
  <a:themeElements>
    <a:clrScheme name="Eliabs">
      <a:dk1>
        <a:srgbClr val="1D3F43"/>
      </a:dk1>
      <a:lt1>
        <a:srgbClr val="FFFFFF"/>
      </a:lt1>
      <a:dk2>
        <a:srgbClr val="0E2841"/>
      </a:dk2>
      <a:lt2>
        <a:srgbClr val="E8E8E8"/>
      </a:lt2>
      <a:accent1>
        <a:srgbClr val="1D3F43"/>
      </a:accent1>
      <a:accent2>
        <a:srgbClr val="449A75"/>
      </a:accent2>
      <a:accent3>
        <a:srgbClr val="E5F8ED"/>
      </a:accent3>
      <a:accent4>
        <a:srgbClr val="44676B"/>
      </a:accent4>
      <a:accent5>
        <a:srgbClr val="A02B93"/>
      </a:accent5>
      <a:accent6>
        <a:srgbClr val="4EA72E"/>
      </a:accent6>
      <a:hlink>
        <a:srgbClr val="1D3F43"/>
      </a:hlink>
      <a:folHlink>
        <a:srgbClr val="1D3F43"/>
      </a:folHlink>
    </a:clrScheme>
    <a:fontScheme name="Open Sans">
      <a:majorFont>
        <a:latin typeface="Open Sans Hebrew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ajorFont>
      <a:minorFont>
        <a:latin typeface="Open Sans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Open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Open Sans"/>
        <a:font script="Hebr" typeface="Open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"/>
        <a:font script="Uigh" typeface="Microsoft Uighur"/>
        <a:font script="Geor" typeface="Sylfaen"/>
        <a:font script="Armn" typeface="Open Sans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353971B34FB31945933E1F6770FA1F8D" ma:contentTypeVersion="12" ma:contentTypeDescription="צור מסמך חדש." ma:contentTypeScope="" ma:versionID="1819be6dbf0195518ca1650cd655a880">
  <xsd:schema xmlns:xsd="http://www.w3.org/2001/XMLSchema" xmlns:xs="http://www.w3.org/2001/XMLSchema" xmlns:p="http://schemas.microsoft.com/office/2006/metadata/properties" xmlns:ns2="90fc2d5c-eb9c-4e1f-8746-ff41de0d63c4" xmlns:ns3="00323bd6-f675-4f10-a0fc-e251f83959eb" targetNamespace="http://schemas.microsoft.com/office/2006/metadata/properties" ma:root="true" ma:fieldsID="dc72eea397da659427a8bc71156012e9" ns2:_="" ns3:_="">
    <xsd:import namespace="90fc2d5c-eb9c-4e1f-8746-ff41de0d63c4"/>
    <xsd:import namespace="00323bd6-f675-4f10-a0fc-e251f83959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fc2d5c-eb9c-4e1f-8746-ff41de0d63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תגיות תמונה" ma:readOnly="false" ma:fieldId="{5cf76f15-5ced-4ddc-b409-7134ff3c332f}" ma:taxonomyMulti="true" ma:sspId="95ad9f9f-6bbc-42de-91b2-c1afafb0e4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23bd6-f675-4f10-a0fc-e251f83959e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f81d94-f9df-46fd-a8f9-54bf8896b301}" ma:internalName="TaxCatchAll" ma:showField="CatchAllData" ma:web="00323bd6-f675-4f10-a0fc-e251f83959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323bd6-f675-4f10-a0fc-e251f83959eb" xsi:nil="true"/>
    <lcf76f155ced4ddcb4097134ff3c332f xmlns="90fc2d5c-eb9c-4e1f-8746-ff41de0d63c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D000FF-6ADF-4559-A94F-8D9C181E19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284E3C-A4C6-4BB2-A7F9-CCA870145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fc2d5c-eb9c-4e1f-8746-ff41de0d63c4"/>
    <ds:schemaRef ds:uri="00323bd6-f675-4f10-a0fc-e251f83959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0767E3-832D-482F-BF0A-BD5B27AF23DE}">
  <ds:schemaRefs>
    <ds:schemaRef ds:uri="http://schemas.microsoft.com/office/2006/metadata/properties"/>
    <ds:schemaRef ds:uri="http://schemas.microsoft.com/office/infopath/2007/PartnerControls"/>
    <ds:schemaRef ds:uri="9791b7aa-1e1a-4648-8d5b-217670f8546d"/>
    <ds:schemaRef ds:uri="1c9d1adb-c01e-4ea4-af6f-d4fee3f5e9c1"/>
    <ds:schemaRef ds:uri="00323bd6-f675-4f10-a0fc-e251f83959eb"/>
    <ds:schemaRef ds:uri="90fc2d5c-eb9c-4e1f-8746-ff41de0d63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2598</Words>
  <Application>Microsoft Office PowerPoint</Application>
  <PresentationFormat>מסך רחב</PresentationFormat>
  <Paragraphs>369</Paragraphs>
  <Slides>33</Slides>
  <Notes>33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39" baseType="lpstr">
      <vt:lpstr>Open Sans</vt:lpstr>
      <vt:lpstr>Open Sans Light</vt:lpstr>
      <vt:lpstr>Aptos</vt:lpstr>
      <vt:lpstr>Calibri</vt:lpstr>
      <vt:lpstr>Arial</vt:lpstr>
      <vt:lpstr>ELIABS</vt:lpstr>
      <vt:lpstr>התכנות שבילי אופניים</vt:lpstr>
      <vt:lpstr>רקע</vt:lpstr>
      <vt:lpstr>הגדרות בסיס לשבילי אופניים רמות הפרדה</vt:lpstr>
      <vt:lpstr>הגדרות בסיס לשבילי אופניים שיפועי שביל אופניים</vt:lpstr>
      <vt:lpstr>מקטע א  כביש 398 – משד' שמואל מאיר עד רח' ורהפטיג</vt:lpstr>
      <vt:lpstr>מקטע א  כביש 396 – משד' שמואל מאיר עד רח' ורהפטיג</vt:lpstr>
      <vt:lpstr>מקטע א  כביש 396 – משד' שמואל מאיר עד רח' ורהפטיג</vt:lpstr>
      <vt:lpstr>מקטע א  כביש 396 – משד' שמואל מאיר עד רח' ורהפטיג חתכים</vt:lpstr>
      <vt:lpstr>מקטע א  כביש 396 – משד' שמואל מאיר עד רח' ורהפטיג חתכים</vt:lpstr>
      <vt:lpstr>מקטע ב  רח' ורהפטיג – מכביש 398 עד רח' לנגר</vt:lpstr>
      <vt:lpstr>מקטע ב  רח' ורהפטיג – מכביש 396 עד רח' לנגר</vt:lpstr>
      <vt:lpstr>מקטע ב  רח' ורהפטיג – מכביש 396 עד רח' לנגר</vt:lpstr>
      <vt:lpstr>מקטע ב  רח' ורהפטיג – מכביש 396 עד רח' לנגר חתכים</vt:lpstr>
      <vt:lpstr>מקטע ב  רח' ורהפטיג – מכביש 396 עד רח' לנגר חתכים</vt:lpstr>
      <vt:lpstr>מקטע ג  רח' לנגר – מרח' ורהפטיג עד רח' מן ההר</vt:lpstr>
      <vt:lpstr>מקטע ג  רח' לנגר – מרח' ורהפטיג עד רח' מן ההר</vt:lpstr>
      <vt:lpstr>מקטע ג  רח' לנגר – מרח' ורהפטיג עד רח' מן ההר</vt:lpstr>
      <vt:lpstr>מקטע ג  רח' לנגר – מרח' ורהפטיג עד רח' מן ההר חתכים-באזור שיפוע מתון</vt:lpstr>
      <vt:lpstr>מקטע ג  רח' לנגר – מרח' ורהפטיג עד רח' מן ההר חתכים-באזור שיפוע חד</vt:lpstr>
      <vt:lpstr>מקטע ד  רח' הבבא סאלי – מרח' מן ההר עד רח' איש מצליח</vt:lpstr>
      <vt:lpstr>מצגת של PowerPoint‏</vt:lpstr>
      <vt:lpstr>מצגת של PowerPoint‏</vt:lpstr>
      <vt:lpstr>מקטע ד  רח' הבבא סאלי – מרח' מן ההר עד רח' איש מצליח חתכים</vt:lpstr>
      <vt:lpstr>מקטע ה  רח' הבבא סאלי – מרח' איש מצליח עד רח' קורן</vt:lpstr>
      <vt:lpstr>מקטע ה  רח' הבבא סאלי – מרח' איש מצליח עד רח' קורן</vt:lpstr>
      <vt:lpstr>מקטע ה  רח' הבבא סאלי – מרח' איש מצליח עד רח' קורן</vt:lpstr>
      <vt:lpstr>מקטע ה  רח' הבבא סאלי – מרח' איש מצליח עד רח' קורן חתכים- במקטע עם שיפוע מתון</vt:lpstr>
      <vt:lpstr>מקטע ה  רח' הבבא סאלי – מרח' איש מצליח עד רח' קורן חתכים-שיפוע חד</vt:lpstr>
      <vt:lpstr>מקטע ו  רח' ורשבסקי– משד' שמואל מאיר עד רח' הרב נריה</vt:lpstr>
      <vt:lpstr>מקטע ו  רח' ורשבסקי– משד' שמואל מאיר עד רח' הרב נריה</vt:lpstr>
      <vt:lpstr>מקטע ו  רח' ורשבסקי– משד' שמואל מאיר עד רח' הרב נריה</vt:lpstr>
      <vt:lpstr>מקטע ו  רח' ורשבסקי– משד' שמואל מאיר עד רח' הרב נריה חתכים</vt:lpstr>
      <vt:lpstr>סיכום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</dc:creator>
  <cp:lastModifiedBy>Eliyahu Toyber</cp:lastModifiedBy>
  <cp:revision>116</cp:revision>
  <dcterms:created xsi:type="dcterms:W3CDTF">2025-02-20T07:54:29Z</dcterms:created>
  <dcterms:modified xsi:type="dcterms:W3CDTF">2025-08-06T13:05:35Z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0x010100353971B34FB31945933E1F6770FA1F8D</vt:lpwstr>
  </property>
  <property fmtid="{D5CDD505-2E9C-101B-9397-08002B2CF9AE}" pid="3" name="MediaServiceImageTags">
    <vt:lpwstr/>
  </property>
</Properties>
</file>